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807" r:id="rId2"/>
    <p:sldId id="901" r:id="rId3"/>
    <p:sldId id="713" r:id="rId4"/>
    <p:sldId id="903" r:id="rId5"/>
    <p:sldId id="916" r:id="rId6"/>
    <p:sldId id="917" r:id="rId7"/>
    <p:sldId id="918" r:id="rId8"/>
    <p:sldId id="919" r:id="rId9"/>
    <p:sldId id="952" r:id="rId10"/>
    <p:sldId id="909" r:id="rId11"/>
    <p:sldId id="910" r:id="rId12"/>
    <p:sldId id="828" r:id="rId13"/>
    <p:sldId id="829" r:id="rId14"/>
    <p:sldId id="810" r:id="rId15"/>
    <p:sldId id="832" r:id="rId16"/>
    <p:sldId id="793" r:id="rId17"/>
    <p:sldId id="964" r:id="rId18"/>
    <p:sldId id="787" r:id="rId19"/>
    <p:sldId id="968" r:id="rId20"/>
    <p:sldId id="961" r:id="rId21"/>
    <p:sldId id="985" r:id="rId22"/>
    <p:sldId id="928" r:id="rId23"/>
    <p:sldId id="932" r:id="rId24"/>
    <p:sldId id="989" r:id="rId25"/>
    <p:sldId id="970" r:id="rId26"/>
    <p:sldId id="971" r:id="rId27"/>
    <p:sldId id="973" r:id="rId28"/>
    <p:sldId id="990" r:id="rId29"/>
    <p:sldId id="957" r:id="rId30"/>
    <p:sldId id="958" r:id="rId31"/>
    <p:sldId id="986" r:id="rId32"/>
    <p:sldId id="944" r:id="rId33"/>
    <p:sldId id="946" r:id="rId34"/>
    <p:sldId id="987" r:id="rId35"/>
    <p:sldId id="837" r:id="rId36"/>
    <p:sldId id="933" r:id="rId37"/>
    <p:sldId id="937" r:id="rId38"/>
    <p:sldId id="988" r:id="rId39"/>
    <p:sldId id="948" r:id="rId40"/>
    <p:sldId id="991" r:id="rId41"/>
    <p:sldId id="992" r:id="rId42"/>
    <p:sldId id="993" r:id="rId43"/>
    <p:sldId id="994" r:id="rId44"/>
    <p:sldId id="996" r:id="rId45"/>
    <p:sldId id="997" r:id="rId46"/>
    <p:sldId id="998" r:id="rId47"/>
    <p:sldId id="999" r:id="rId48"/>
    <p:sldId id="1000" r:id="rId49"/>
    <p:sldId id="1001" r:id="rId50"/>
    <p:sldId id="1002" r:id="rId51"/>
    <p:sldId id="995" r:id="rId52"/>
  </p:sldIdLst>
  <p:sldSz cx="11880850" cy="7164388"/>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57">
          <p15:clr>
            <a:srgbClr val="A4A3A4"/>
          </p15:clr>
        </p15:guide>
        <p15:guide id="2" pos="3743">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4" clrIdx="0"/>
  <p:cmAuthor id="1"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4058" autoAdjust="0"/>
  </p:normalViewPr>
  <p:slideViewPr>
    <p:cSldViewPr>
      <p:cViewPr>
        <p:scale>
          <a:sx n="113" d="100"/>
          <a:sy n="113" d="100"/>
        </p:scale>
        <p:origin x="-906" y="126"/>
      </p:cViewPr>
      <p:guideLst>
        <p:guide orient="horz" pos="2257"/>
        <p:guide pos="3743"/>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78" d="100"/>
          <a:sy n="78" d="100"/>
        </p:scale>
        <p:origin x="-395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1.4556397182289901E-2"/>
          <c:y val="0.10078580047754"/>
          <c:w val="0.85058338873308803"/>
          <c:h val="0.81009062978716095"/>
        </c:manualLayout>
      </c:layout>
      <c:barChart>
        <c:barDir val="col"/>
        <c:grouping val="clustered"/>
        <c:varyColors val="0"/>
        <c:ser>
          <c:idx val="0"/>
          <c:order val="0"/>
          <c:tx>
            <c:strRef>
              <c:f>Лист1!$B$1</c:f>
              <c:strCache>
                <c:ptCount val="1"/>
                <c:pt idx="0">
                  <c:v>Информация об участниках апробации</c:v>
                </c:pt>
              </c:strCache>
            </c:strRef>
          </c:tx>
          <c:invertIfNegative val="0"/>
          <c:cat>
            <c:strRef>
              <c:f>Лист1!$A$2:$A$25</c:f>
              <c:strCache>
                <c:ptCount val="24"/>
                <c:pt idx="0">
                  <c:v>Владимирская область</c:v>
                </c:pt>
                <c:pt idx="1">
                  <c:v>Забайкальский край</c:v>
                </c:pt>
                <c:pt idx="2">
                  <c:v>Ивановская область</c:v>
                </c:pt>
                <c:pt idx="3">
                  <c:v>Иркутская область</c:v>
                </c:pt>
                <c:pt idx="4">
                  <c:v>Кемеровская область</c:v>
                </c:pt>
                <c:pt idx="5">
                  <c:v>Краснодарский край</c:v>
                </c:pt>
                <c:pt idx="6">
                  <c:v>Красноярский край</c:v>
                </c:pt>
                <c:pt idx="7">
                  <c:v>Московская область</c:v>
                </c:pt>
                <c:pt idx="8">
                  <c:v>Новосибирская область</c:v>
                </c:pt>
                <c:pt idx="9">
                  <c:v>Омская область</c:v>
                </c:pt>
                <c:pt idx="10">
                  <c:v>Приморский край</c:v>
                </c:pt>
                <c:pt idx="11">
                  <c:v>Псковская область</c:v>
                </c:pt>
                <c:pt idx="12">
                  <c:v>Республика Алтай</c:v>
                </c:pt>
                <c:pt idx="13">
                  <c:v>Республика Татарстан</c:v>
                </c:pt>
                <c:pt idx="14">
                  <c:v>Ростовская область</c:v>
                </c:pt>
                <c:pt idx="15">
                  <c:v>Санкт-Петербург</c:v>
                </c:pt>
                <c:pt idx="16">
                  <c:v>Сахалинская область</c:v>
                </c:pt>
                <c:pt idx="17">
                  <c:v>Свердловская область</c:v>
                </c:pt>
                <c:pt idx="18">
                  <c:v>Смоленская область</c:v>
                </c:pt>
                <c:pt idx="19">
                  <c:v>Тамбовская область</c:v>
                </c:pt>
                <c:pt idx="20">
                  <c:v>Тверская область</c:v>
                </c:pt>
                <c:pt idx="21">
                  <c:v>Чеченская республика</c:v>
                </c:pt>
                <c:pt idx="22">
                  <c:v>Ямало-Ненецкий АО</c:v>
                </c:pt>
                <c:pt idx="23">
                  <c:v>Ярославская область</c:v>
                </c:pt>
              </c:strCache>
            </c:strRef>
          </c:cat>
          <c:val>
            <c:numRef>
              <c:f>Лист1!$B$2:$B$25</c:f>
              <c:numCache>
                <c:formatCode>General</c:formatCode>
                <c:ptCount val="24"/>
                <c:pt idx="0">
                  <c:v>50</c:v>
                </c:pt>
                <c:pt idx="1">
                  <c:v>10</c:v>
                </c:pt>
                <c:pt idx="2">
                  <c:v>10</c:v>
                </c:pt>
                <c:pt idx="3">
                  <c:v>10</c:v>
                </c:pt>
                <c:pt idx="4">
                  <c:v>76</c:v>
                </c:pt>
                <c:pt idx="5">
                  <c:v>10</c:v>
                </c:pt>
                <c:pt idx="6">
                  <c:v>10</c:v>
                </c:pt>
                <c:pt idx="7">
                  <c:v>20</c:v>
                </c:pt>
                <c:pt idx="8">
                  <c:v>12</c:v>
                </c:pt>
                <c:pt idx="9">
                  <c:v>10</c:v>
                </c:pt>
                <c:pt idx="10">
                  <c:v>4</c:v>
                </c:pt>
                <c:pt idx="11">
                  <c:v>10</c:v>
                </c:pt>
                <c:pt idx="12">
                  <c:v>10</c:v>
                </c:pt>
                <c:pt idx="13">
                  <c:v>17</c:v>
                </c:pt>
                <c:pt idx="14">
                  <c:v>12</c:v>
                </c:pt>
                <c:pt idx="15">
                  <c:v>10</c:v>
                </c:pt>
                <c:pt idx="16">
                  <c:v>10</c:v>
                </c:pt>
                <c:pt idx="17">
                  <c:v>10</c:v>
                </c:pt>
                <c:pt idx="18">
                  <c:v>10</c:v>
                </c:pt>
                <c:pt idx="19">
                  <c:v>10</c:v>
                </c:pt>
                <c:pt idx="20">
                  <c:v>10</c:v>
                </c:pt>
                <c:pt idx="21">
                  <c:v>1</c:v>
                </c:pt>
                <c:pt idx="22">
                  <c:v>10</c:v>
                </c:pt>
                <c:pt idx="23">
                  <c:v>12</c:v>
                </c:pt>
              </c:numCache>
            </c:numRef>
          </c:val>
          <c:extLst xmlns:c16r2="http://schemas.microsoft.com/office/drawing/2015/06/chart">
            <c:ext xmlns:c16="http://schemas.microsoft.com/office/drawing/2014/chart" uri="{C3380CC4-5D6E-409C-BE32-E72D297353CC}">
              <c16:uniqueId val="{00000000-F654-4D7C-8B6B-77FCD52E7067}"/>
            </c:ext>
          </c:extLst>
        </c:ser>
        <c:dLbls>
          <c:showLegendKey val="0"/>
          <c:showVal val="0"/>
          <c:showCatName val="0"/>
          <c:showSerName val="0"/>
          <c:showPercent val="0"/>
          <c:showBubbleSize val="0"/>
        </c:dLbls>
        <c:gapWidth val="150"/>
        <c:axId val="83063552"/>
        <c:axId val="83065088"/>
      </c:barChart>
      <c:catAx>
        <c:axId val="83063552"/>
        <c:scaling>
          <c:orientation val="minMax"/>
        </c:scaling>
        <c:delete val="0"/>
        <c:axPos val="b"/>
        <c:numFmt formatCode="General" sourceLinked="0"/>
        <c:majorTickMark val="out"/>
        <c:minorTickMark val="none"/>
        <c:tickLblPos val="nextTo"/>
        <c:txPr>
          <a:bodyPr/>
          <a:lstStyle/>
          <a:p>
            <a:pPr>
              <a:defRPr b="1">
                <a:solidFill>
                  <a:schemeClr val="accent1">
                    <a:lumMod val="50000"/>
                  </a:schemeClr>
                </a:solidFill>
                <a:effectLst>
                  <a:outerShdw blurRad="38100" dist="38100" dir="2700000" algn="tl">
                    <a:srgbClr val="000000">
                      <a:alpha val="43137"/>
                    </a:srgbClr>
                  </a:outerShdw>
                </a:effectLst>
              </a:defRPr>
            </a:pPr>
            <a:endParaRPr lang="ru-RU"/>
          </a:p>
        </c:txPr>
        <c:crossAx val="83065088"/>
        <c:crosses val="autoZero"/>
        <c:auto val="1"/>
        <c:lblAlgn val="ctr"/>
        <c:lblOffset val="100"/>
        <c:noMultiLvlLbl val="0"/>
      </c:catAx>
      <c:valAx>
        <c:axId val="83065088"/>
        <c:scaling>
          <c:orientation val="minMax"/>
        </c:scaling>
        <c:delete val="0"/>
        <c:axPos val="l"/>
        <c:majorGridlines/>
        <c:numFmt formatCode="General" sourceLinked="1"/>
        <c:majorTickMark val="out"/>
        <c:minorTickMark val="none"/>
        <c:tickLblPos val="nextTo"/>
        <c:crossAx val="83063552"/>
        <c:crosses val="autoZero"/>
        <c:crossBetween val="between"/>
      </c:valAx>
    </c:plotArea>
    <c:plotVisOnly val="1"/>
    <c:dispBlanksAs val="gap"/>
    <c:showDLblsOverMax val="0"/>
  </c:chart>
  <c:spPr>
    <a:solidFill>
      <a:srgbClr val="FFFFCC"/>
    </a:solidFill>
  </c:spPr>
  <c:txPr>
    <a:bodyPr/>
    <a:lstStyle/>
    <a:p>
      <a:pPr>
        <a:defRPr sz="1800"/>
      </a:pPr>
      <a:endParaRPr lang="ru-RU"/>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1C3AE-25E0-4F33-8AF6-535D98BD3C4A}"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ru-RU"/>
        </a:p>
      </dgm:t>
    </dgm:pt>
    <dgm:pt modelId="{403DA7B7-41B2-4CEC-8C1A-3100BFCE0E63}">
      <dgm:prSet phldrT="[Текст]" custT="1"/>
      <dgm:spPr>
        <a:solidFill>
          <a:schemeClr val="accent6">
            <a:lumMod val="50000"/>
          </a:schemeClr>
        </a:solidFill>
      </dgm:spPr>
      <dgm:t>
        <a:bodyPr/>
        <a:lstStyle/>
        <a:p>
          <a:r>
            <a:rPr lang="ru-RU" sz="2800" b="1" dirty="0" smtClean="0">
              <a:latin typeface="Arial" panose="020B0604020202020204" pitchFamily="34" charset="0"/>
              <a:cs typeface="Arial" panose="020B0604020202020204" pitchFamily="34" charset="0"/>
            </a:rPr>
            <a:t>Основной вопрос исследования </a:t>
          </a:r>
          <a:r>
            <a:rPr lang="en-US" sz="2800" b="1" dirty="0" smtClean="0">
              <a:latin typeface="Arial" panose="020B0604020202020204" pitchFamily="34" charset="0"/>
              <a:cs typeface="Arial" panose="020B0604020202020204" pitchFamily="34" charset="0"/>
            </a:rPr>
            <a:t>PISA</a:t>
          </a:r>
          <a:endParaRPr lang="ru-RU" sz="2800" b="1" dirty="0">
            <a:latin typeface="Arial" panose="020B0604020202020204" pitchFamily="34" charset="0"/>
            <a:cs typeface="Arial" panose="020B0604020202020204" pitchFamily="34" charset="0"/>
          </a:endParaRPr>
        </a:p>
      </dgm:t>
    </dgm:pt>
    <dgm:pt modelId="{1FE475FA-BE0F-4F49-AF37-78E72DCA3703}" type="parTrans" cxnId="{D0475CC4-ACEB-4C51-ACBC-B6497897A981}">
      <dgm:prSet/>
      <dgm:spPr/>
      <dgm:t>
        <a:bodyPr/>
        <a:lstStyle/>
        <a:p>
          <a:endParaRPr lang="ru-RU"/>
        </a:p>
      </dgm:t>
    </dgm:pt>
    <dgm:pt modelId="{DA4D5FC8-D8A5-418A-9B7E-ED86EE4432E1}" type="sibTrans" cxnId="{D0475CC4-ACEB-4C51-ACBC-B6497897A981}">
      <dgm:prSet/>
      <dgm:spPr/>
      <dgm:t>
        <a:bodyPr/>
        <a:lstStyle/>
        <a:p>
          <a:endParaRPr lang="ru-RU"/>
        </a:p>
      </dgm:t>
    </dgm:pt>
    <dgm:pt modelId="{6DADEA65-A08C-4FEB-84FF-0C44FA1631ED}">
      <dgm:prSet phldrT="[Текст]" custT="1"/>
      <dgm:spPr/>
      <dgm:t>
        <a:bodyPr/>
        <a:lstStyle/>
        <a:p>
          <a:r>
            <a:rPr lang="ru-RU" sz="2000" dirty="0" smtClean="0">
              <a:latin typeface="Arial" panose="020B0604020202020204" pitchFamily="34" charset="0"/>
              <a:cs typeface="Arial" panose="020B0604020202020204" pitchFamily="34" charset="0"/>
            </a:rPr>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endParaRPr lang="ru-RU" sz="2000" dirty="0">
            <a:latin typeface="Arial" panose="020B0604020202020204" pitchFamily="34" charset="0"/>
            <a:cs typeface="Arial" panose="020B0604020202020204" pitchFamily="34" charset="0"/>
          </a:endParaRPr>
        </a:p>
      </dgm:t>
    </dgm:pt>
    <dgm:pt modelId="{0544D505-AEEB-4380-AA8B-6C83D4E6CB0C}" type="parTrans" cxnId="{9B02DA66-BF25-4362-ACBB-D0BEA42BEEE1}">
      <dgm:prSet/>
      <dgm:spPr/>
      <dgm:t>
        <a:bodyPr/>
        <a:lstStyle/>
        <a:p>
          <a:endParaRPr lang="ru-RU"/>
        </a:p>
      </dgm:t>
    </dgm:pt>
    <dgm:pt modelId="{98F22ADF-F754-4E14-BCAE-0153B72E280E}" type="sibTrans" cxnId="{9B02DA66-BF25-4362-ACBB-D0BEA42BEEE1}">
      <dgm:prSet/>
      <dgm:spPr/>
      <dgm:t>
        <a:bodyPr/>
        <a:lstStyle/>
        <a:p>
          <a:endParaRPr lang="ru-RU"/>
        </a:p>
      </dgm:t>
    </dgm:pt>
    <dgm:pt modelId="{E3331B2F-54C0-4E00-B212-16C878C754D1}">
      <dgm:prSet phldrT="[Текст]" custT="1"/>
      <dgm:spPr>
        <a:solidFill>
          <a:schemeClr val="accent6">
            <a:lumMod val="75000"/>
          </a:schemeClr>
        </a:solidFill>
      </dgm:spPr>
      <dgm:t>
        <a:bodyPr/>
        <a:lstStyle/>
        <a:p>
          <a:r>
            <a:rPr lang="ru-RU" sz="2800" b="1" dirty="0" smtClean="0">
              <a:solidFill>
                <a:schemeClr val="tx1"/>
              </a:solidFill>
              <a:latin typeface="Arial" panose="020B0604020202020204" pitchFamily="34" charset="0"/>
              <a:cs typeface="Arial" panose="020B0604020202020204" pitchFamily="34" charset="0"/>
            </a:rPr>
            <a:t>Анализ результатов </a:t>
          </a:r>
          <a:r>
            <a:rPr lang="en-US" sz="2800" b="1" dirty="0" smtClean="0">
              <a:solidFill>
                <a:schemeClr val="tx1"/>
              </a:solidFill>
              <a:latin typeface="Arial" panose="020B0604020202020204" pitchFamily="34" charset="0"/>
              <a:cs typeface="Arial" panose="020B0604020202020204" pitchFamily="34" charset="0"/>
            </a:rPr>
            <a:t>PISA</a:t>
          </a:r>
          <a:r>
            <a:rPr lang="ru-RU" sz="2800" b="1" dirty="0" smtClean="0">
              <a:solidFill>
                <a:schemeClr val="tx1"/>
              </a:solidFill>
              <a:latin typeface="Arial" panose="020B0604020202020204" pitchFamily="34" charset="0"/>
              <a:cs typeface="Arial" panose="020B0604020202020204" pitchFamily="34" charset="0"/>
            </a:rPr>
            <a:t> помог уточнить природу явления</a:t>
          </a:r>
          <a:endParaRPr lang="ru-RU" sz="2800" b="1" dirty="0">
            <a:solidFill>
              <a:schemeClr val="tx1"/>
            </a:solidFill>
            <a:latin typeface="Arial" panose="020B0604020202020204" pitchFamily="34" charset="0"/>
            <a:cs typeface="Arial" panose="020B0604020202020204" pitchFamily="34" charset="0"/>
          </a:endParaRPr>
        </a:p>
      </dgm:t>
    </dgm:pt>
    <dgm:pt modelId="{7E9CAC79-146E-4C70-930A-C95D9377617D}" type="parTrans" cxnId="{0349B955-E730-49B9-A98C-2F7F2B801A55}">
      <dgm:prSet/>
      <dgm:spPr/>
      <dgm:t>
        <a:bodyPr/>
        <a:lstStyle/>
        <a:p>
          <a:endParaRPr lang="ru-RU"/>
        </a:p>
      </dgm:t>
    </dgm:pt>
    <dgm:pt modelId="{31459286-73F7-4982-9AEB-B295BD5CBD39}" type="sibTrans" cxnId="{0349B955-E730-49B9-A98C-2F7F2B801A55}">
      <dgm:prSet/>
      <dgm:spPr/>
      <dgm:t>
        <a:bodyPr/>
        <a:lstStyle/>
        <a:p>
          <a:endParaRPr lang="ru-RU"/>
        </a:p>
      </dgm:t>
    </dgm:pt>
    <dgm:pt modelId="{C218694C-0CE0-4354-AB73-14D848AB5B3A}">
      <dgm:prSet custT="1"/>
      <dgm:spPr>
        <a:solidFill>
          <a:schemeClr val="bg2">
            <a:lumMod val="75000"/>
            <a:lumOff val="25000"/>
          </a:schemeClr>
        </a:solidFill>
      </dgm:spPr>
      <dgm:t>
        <a:bodyPr/>
        <a:lstStyle/>
        <a:p>
          <a:r>
            <a:rPr lang="ru-RU" sz="2800" b="1" dirty="0" smtClean="0">
              <a:solidFill>
                <a:schemeClr val="tx1"/>
              </a:solidFill>
              <a:latin typeface="Arial" panose="020B0604020202020204" pitchFamily="34" charset="0"/>
              <a:cs typeface="Arial" panose="020B0604020202020204" pitchFamily="34" charset="0"/>
            </a:rPr>
            <a:t>Российские учащиеся в исследовании </a:t>
          </a:r>
          <a:r>
            <a:rPr lang="en-US" sz="2800" b="1" dirty="0" smtClean="0">
              <a:solidFill>
                <a:schemeClr val="tx1"/>
              </a:solidFill>
              <a:latin typeface="Arial" panose="020B0604020202020204" pitchFamily="34" charset="0"/>
              <a:cs typeface="Arial" panose="020B0604020202020204" pitchFamily="34" charset="0"/>
            </a:rPr>
            <a:t>PISA</a:t>
          </a:r>
          <a:r>
            <a:rPr lang="ru-RU" sz="2800" b="1" dirty="0" smtClean="0">
              <a:solidFill>
                <a:schemeClr val="tx1"/>
              </a:solidFill>
              <a:latin typeface="Arial" panose="020B0604020202020204" pitchFamily="34" charset="0"/>
              <a:cs typeface="Arial" panose="020B0604020202020204" pitchFamily="34" charset="0"/>
            </a:rPr>
            <a:t> показывают низкие результаты</a:t>
          </a:r>
          <a:endParaRPr lang="ru-RU" sz="2800" b="1" dirty="0">
            <a:solidFill>
              <a:schemeClr val="tx1"/>
            </a:solidFill>
            <a:latin typeface="Arial" panose="020B0604020202020204" pitchFamily="34" charset="0"/>
            <a:cs typeface="Arial" panose="020B0604020202020204" pitchFamily="34" charset="0"/>
          </a:endParaRPr>
        </a:p>
      </dgm:t>
    </dgm:pt>
    <dgm:pt modelId="{2030A1D2-28E0-4E21-9D79-5965F341A96A}" type="parTrans" cxnId="{42388FE2-F939-4E41-BE12-5051895E6E40}">
      <dgm:prSet/>
      <dgm:spPr/>
      <dgm:t>
        <a:bodyPr/>
        <a:lstStyle/>
        <a:p>
          <a:endParaRPr lang="ru-RU"/>
        </a:p>
      </dgm:t>
    </dgm:pt>
    <dgm:pt modelId="{BCB72965-7C45-4528-BF15-232EB149C728}" type="sibTrans" cxnId="{42388FE2-F939-4E41-BE12-5051895E6E40}">
      <dgm:prSet/>
      <dgm:spPr/>
      <dgm:t>
        <a:bodyPr/>
        <a:lstStyle/>
        <a:p>
          <a:endParaRPr lang="ru-RU"/>
        </a:p>
      </dgm:t>
    </dgm:pt>
    <dgm:pt modelId="{FBA962AD-EFC9-4370-973B-995E283AAA17}">
      <dgm:prSet phldrT="[Текст]" custT="1"/>
      <dgm:spPr/>
      <dgm:t>
        <a:bodyPr/>
        <a:lstStyle/>
        <a:p>
          <a:r>
            <a:rPr lang="ru-RU" sz="2000" b="0" dirty="0" smtClean="0">
              <a:latin typeface="Arial" panose="020B0604020202020204" pitchFamily="34" charset="0"/>
              <a:cs typeface="Arial" panose="020B0604020202020204" pitchFamily="34" charset="0"/>
            </a:rPr>
            <a:t>Учёт эффекта «</a:t>
          </a:r>
          <a:r>
            <a:rPr lang="ru-RU" sz="2000" b="0" dirty="0" err="1" smtClean="0">
              <a:latin typeface="Arial" panose="020B0604020202020204" pitchFamily="34" charset="0"/>
              <a:cs typeface="Arial" panose="020B0604020202020204" pitchFamily="34" charset="0"/>
            </a:rPr>
            <a:t>ситуационности</a:t>
          </a:r>
          <a:r>
            <a:rPr lang="ru-RU" sz="2000" b="0" dirty="0" smtClean="0">
              <a:latin typeface="Arial" panose="020B0604020202020204" pitchFamily="34" charset="0"/>
              <a:cs typeface="Arial" panose="020B0604020202020204" pitchFamily="34" charset="0"/>
            </a:rPr>
            <a:t> знаний» требует включения в учебный процесс заданий, сформулированных во </a:t>
          </a:r>
          <a:r>
            <a:rPr lang="ru-RU" sz="2000" b="0" dirty="0" err="1" smtClean="0">
              <a:latin typeface="Arial" panose="020B0604020202020204" pitchFamily="34" charset="0"/>
              <a:cs typeface="Arial" panose="020B0604020202020204" pitchFamily="34" charset="0"/>
            </a:rPr>
            <a:t>внеучебном</a:t>
          </a:r>
          <a:r>
            <a:rPr lang="ru-RU" sz="2000" b="0" dirty="0" smtClean="0">
              <a:latin typeface="Arial" panose="020B0604020202020204" pitchFamily="34" charset="0"/>
              <a:cs typeface="Arial" panose="020B0604020202020204" pitchFamily="34" charset="0"/>
            </a:rPr>
            <a:t> контексте, без указания (явного или неявного) на способ действий </a:t>
          </a:r>
          <a:endParaRPr lang="ru-RU" sz="2000" b="0" dirty="0">
            <a:latin typeface="Arial" panose="020B0604020202020204" pitchFamily="34" charset="0"/>
            <a:cs typeface="Arial" panose="020B0604020202020204" pitchFamily="34" charset="0"/>
          </a:endParaRPr>
        </a:p>
      </dgm:t>
    </dgm:pt>
    <dgm:pt modelId="{3FB1FF16-F7C9-49F9-BBFC-16A8A65F1500}" type="sibTrans" cxnId="{2F1650A5-9EF3-4A16-A1A4-028007D039EF}">
      <dgm:prSet/>
      <dgm:spPr/>
      <dgm:t>
        <a:bodyPr/>
        <a:lstStyle/>
        <a:p>
          <a:endParaRPr lang="ru-RU"/>
        </a:p>
      </dgm:t>
    </dgm:pt>
    <dgm:pt modelId="{77B7218C-9F46-4812-BCB2-0F8F177509CC}" type="parTrans" cxnId="{2F1650A5-9EF3-4A16-A1A4-028007D039EF}">
      <dgm:prSet/>
      <dgm:spPr/>
      <dgm:t>
        <a:bodyPr/>
        <a:lstStyle/>
        <a:p>
          <a:endParaRPr lang="ru-RU"/>
        </a:p>
      </dgm:t>
    </dgm:pt>
    <dgm:pt modelId="{316E13CC-6B4A-4642-895D-361151FD786C}">
      <dgm:prSet custT="1"/>
      <dgm:spPr>
        <a:noFill/>
      </dgm:spPr>
      <dgm:t>
        <a:bodyPr/>
        <a:lstStyle/>
        <a:p>
          <a:r>
            <a:rPr lang="ru-RU" sz="2000" b="0" dirty="0" smtClean="0">
              <a:latin typeface="Arial" panose="020B0604020202020204" pitchFamily="34" charset="0"/>
              <a:cs typeface="Arial" panose="020B0604020202020204" pitchFamily="34" charset="0"/>
            </a:rPr>
            <a:t>Поставлена задача попасть в ТОП-10 стран по качеству общего образования</a:t>
          </a:r>
          <a:endParaRPr lang="ru-RU" sz="2000" b="1" dirty="0">
            <a:latin typeface="Arial" panose="020B0604020202020204" pitchFamily="34" charset="0"/>
            <a:cs typeface="Arial" panose="020B0604020202020204" pitchFamily="34" charset="0"/>
          </a:endParaRPr>
        </a:p>
      </dgm:t>
    </dgm:pt>
    <dgm:pt modelId="{1F777470-31E0-4209-9AB9-F663BE65D110}" type="parTrans" cxnId="{8EC7D1DD-2B56-4873-8D91-D8C5E92572C1}">
      <dgm:prSet/>
      <dgm:spPr/>
      <dgm:t>
        <a:bodyPr/>
        <a:lstStyle/>
        <a:p>
          <a:endParaRPr lang="ru-RU"/>
        </a:p>
      </dgm:t>
    </dgm:pt>
    <dgm:pt modelId="{79FF6898-7FB4-46E1-A23C-9EC0E6CF79C8}" type="sibTrans" cxnId="{8EC7D1DD-2B56-4873-8D91-D8C5E92572C1}">
      <dgm:prSet/>
      <dgm:spPr/>
      <dgm:t>
        <a:bodyPr/>
        <a:lstStyle/>
        <a:p>
          <a:endParaRPr lang="ru-RU"/>
        </a:p>
      </dgm:t>
    </dgm:pt>
    <dgm:pt modelId="{0CAF0DE9-2025-4321-BEF3-845271EB8D5D}" type="pres">
      <dgm:prSet presAssocID="{3F21C3AE-25E0-4F33-8AF6-535D98BD3C4A}" presName="linear" presStyleCnt="0">
        <dgm:presLayoutVars>
          <dgm:animLvl val="lvl"/>
          <dgm:resizeHandles val="exact"/>
        </dgm:presLayoutVars>
      </dgm:prSet>
      <dgm:spPr/>
      <dgm:t>
        <a:bodyPr/>
        <a:lstStyle/>
        <a:p>
          <a:endParaRPr lang="ru-RU"/>
        </a:p>
      </dgm:t>
    </dgm:pt>
    <dgm:pt modelId="{224FF2E3-EF42-4D42-804E-87906E499A21}" type="pres">
      <dgm:prSet presAssocID="{403DA7B7-41B2-4CEC-8C1A-3100BFCE0E63}" presName="parentText" presStyleLbl="node1" presStyleIdx="0" presStyleCnt="3" custScaleY="38327">
        <dgm:presLayoutVars>
          <dgm:chMax val="0"/>
          <dgm:bulletEnabled val="1"/>
        </dgm:presLayoutVars>
      </dgm:prSet>
      <dgm:spPr/>
      <dgm:t>
        <a:bodyPr/>
        <a:lstStyle/>
        <a:p>
          <a:endParaRPr lang="ru-RU"/>
        </a:p>
      </dgm:t>
    </dgm:pt>
    <dgm:pt modelId="{9DA24BEF-93A6-41C7-8A0C-52310B7EB935}" type="pres">
      <dgm:prSet presAssocID="{403DA7B7-41B2-4CEC-8C1A-3100BFCE0E63}" presName="childText" presStyleLbl="revTx" presStyleIdx="0" presStyleCnt="3">
        <dgm:presLayoutVars>
          <dgm:bulletEnabled val="1"/>
        </dgm:presLayoutVars>
      </dgm:prSet>
      <dgm:spPr/>
      <dgm:t>
        <a:bodyPr/>
        <a:lstStyle/>
        <a:p>
          <a:endParaRPr lang="ru-RU"/>
        </a:p>
      </dgm:t>
    </dgm:pt>
    <dgm:pt modelId="{F697B56D-A374-4BE2-B065-71204C1D138F}" type="pres">
      <dgm:prSet presAssocID="{E3331B2F-54C0-4E00-B212-16C878C754D1}" presName="parentText" presStyleLbl="node1" presStyleIdx="1" presStyleCnt="3" custScaleY="72670" custLinFactNeighborY="10490">
        <dgm:presLayoutVars>
          <dgm:chMax val="0"/>
          <dgm:bulletEnabled val="1"/>
        </dgm:presLayoutVars>
      </dgm:prSet>
      <dgm:spPr/>
      <dgm:t>
        <a:bodyPr/>
        <a:lstStyle/>
        <a:p>
          <a:endParaRPr lang="ru-RU"/>
        </a:p>
      </dgm:t>
    </dgm:pt>
    <dgm:pt modelId="{AD5F6E30-F3B5-4369-BEF9-33075471E37E}" type="pres">
      <dgm:prSet presAssocID="{E3331B2F-54C0-4E00-B212-16C878C754D1}" presName="childText" presStyleLbl="revTx" presStyleIdx="1" presStyleCnt="3" custLinFactNeighborY="5990">
        <dgm:presLayoutVars>
          <dgm:bulletEnabled val="1"/>
        </dgm:presLayoutVars>
      </dgm:prSet>
      <dgm:spPr/>
      <dgm:t>
        <a:bodyPr/>
        <a:lstStyle/>
        <a:p>
          <a:endParaRPr lang="ru-RU"/>
        </a:p>
      </dgm:t>
    </dgm:pt>
    <dgm:pt modelId="{B1C50202-DC43-455F-BDE6-7459BBEC7829}" type="pres">
      <dgm:prSet presAssocID="{C218694C-0CE0-4354-AB73-14D848AB5B3A}" presName="parentText" presStyleLbl="node1" presStyleIdx="2" presStyleCnt="3" custScaleY="73670" custLinFactNeighborX="695" custLinFactNeighborY="-1498">
        <dgm:presLayoutVars>
          <dgm:chMax val="0"/>
          <dgm:bulletEnabled val="1"/>
        </dgm:presLayoutVars>
      </dgm:prSet>
      <dgm:spPr/>
      <dgm:t>
        <a:bodyPr/>
        <a:lstStyle/>
        <a:p>
          <a:endParaRPr lang="ru-RU"/>
        </a:p>
      </dgm:t>
    </dgm:pt>
    <dgm:pt modelId="{DF8BB3F5-7D73-4AE7-A94A-F859AB21D82E}" type="pres">
      <dgm:prSet presAssocID="{C218694C-0CE0-4354-AB73-14D848AB5B3A}" presName="childText" presStyleLbl="revTx" presStyleIdx="2" presStyleCnt="3" custScaleY="65562">
        <dgm:presLayoutVars>
          <dgm:bulletEnabled val="1"/>
        </dgm:presLayoutVars>
      </dgm:prSet>
      <dgm:spPr/>
      <dgm:t>
        <a:bodyPr/>
        <a:lstStyle/>
        <a:p>
          <a:endParaRPr lang="ru-RU"/>
        </a:p>
      </dgm:t>
    </dgm:pt>
  </dgm:ptLst>
  <dgm:cxnLst>
    <dgm:cxn modelId="{33BDFC9F-8742-44DE-B476-44E8A4FEEE67}" type="presOf" srcId="{403DA7B7-41B2-4CEC-8C1A-3100BFCE0E63}" destId="{224FF2E3-EF42-4D42-804E-87906E499A21}" srcOrd="0" destOrd="0" presId="urn:microsoft.com/office/officeart/2005/8/layout/vList2"/>
    <dgm:cxn modelId="{F1A8A784-ED37-4653-87A9-F33BD528AAAB}" type="presOf" srcId="{316E13CC-6B4A-4642-895D-361151FD786C}" destId="{DF8BB3F5-7D73-4AE7-A94A-F859AB21D82E}" srcOrd="0" destOrd="0" presId="urn:microsoft.com/office/officeart/2005/8/layout/vList2"/>
    <dgm:cxn modelId="{D0475CC4-ACEB-4C51-ACBC-B6497897A981}" srcId="{3F21C3AE-25E0-4F33-8AF6-535D98BD3C4A}" destId="{403DA7B7-41B2-4CEC-8C1A-3100BFCE0E63}" srcOrd="0" destOrd="0" parTransId="{1FE475FA-BE0F-4F49-AF37-78E72DCA3703}" sibTransId="{DA4D5FC8-D8A5-418A-9B7E-ED86EE4432E1}"/>
    <dgm:cxn modelId="{537F8FC1-60C7-4BD0-94E8-52BF603BC880}" type="presOf" srcId="{3F21C3AE-25E0-4F33-8AF6-535D98BD3C4A}" destId="{0CAF0DE9-2025-4321-BEF3-845271EB8D5D}" srcOrd="0" destOrd="0" presId="urn:microsoft.com/office/officeart/2005/8/layout/vList2"/>
    <dgm:cxn modelId="{544E9217-2C16-415D-97EA-D5C5AEA78762}" type="presOf" srcId="{C218694C-0CE0-4354-AB73-14D848AB5B3A}" destId="{B1C50202-DC43-455F-BDE6-7459BBEC7829}" srcOrd="0" destOrd="0" presId="urn:microsoft.com/office/officeart/2005/8/layout/vList2"/>
    <dgm:cxn modelId="{2F1650A5-9EF3-4A16-A1A4-028007D039EF}" srcId="{E3331B2F-54C0-4E00-B212-16C878C754D1}" destId="{FBA962AD-EFC9-4370-973B-995E283AAA17}" srcOrd="0" destOrd="0" parTransId="{77B7218C-9F46-4812-BCB2-0F8F177509CC}" sibTransId="{3FB1FF16-F7C9-49F9-BBFC-16A8A65F1500}"/>
    <dgm:cxn modelId="{B7AE8972-D2E2-46E3-BC3D-21DFF8CE43B5}" type="presOf" srcId="{6DADEA65-A08C-4FEB-84FF-0C44FA1631ED}" destId="{9DA24BEF-93A6-41C7-8A0C-52310B7EB935}" srcOrd="0" destOrd="0" presId="urn:microsoft.com/office/officeart/2005/8/layout/vList2"/>
    <dgm:cxn modelId="{8EC7D1DD-2B56-4873-8D91-D8C5E92572C1}" srcId="{C218694C-0CE0-4354-AB73-14D848AB5B3A}" destId="{316E13CC-6B4A-4642-895D-361151FD786C}" srcOrd="0" destOrd="0" parTransId="{1F777470-31E0-4209-9AB9-F663BE65D110}" sibTransId="{79FF6898-7FB4-46E1-A23C-9EC0E6CF79C8}"/>
    <dgm:cxn modelId="{42388FE2-F939-4E41-BE12-5051895E6E40}" srcId="{3F21C3AE-25E0-4F33-8AF6-535D98BD3C4A}" destId="{C218694C-0CE0-4354-AB73-14D848AB5B3A}" srcOrd="2" destOrd="0" parTransId="{2030A1D2-28E0-4E21-9D79-5965F341A96A}" sibTransId="{BCB72965-7C45-4528-BF15-232EB149C728}"/>
    <dgm:cxn modelId="{9B02DA66-BF25-4362-ACBB-D0BEA42BEEE1}" srcId="{403DA7B7-41B2-4CEC-8C1A-3100BFCE0E63}" destId="{6DADEA65-A08C-4FEB-84FF-0C44FA1631ED}" srcOrd="0" destOrd="0" parTransId="{0544D505-AEEB-4380-AA8B-6C83D4E6CB0C}" sibTransId="{98F22ADF-F754-4E14-BCAE-0153B72E280E}"/>
    <dgm:cxn modelId="{0349B955-E730-49B9-A98C-2F7F2B801A55}" srcId="{3F21C3AE-25E0-4F33-8AF6-535D98BD3C4A}" destId="{E3331B2F-54C0-4E00-B212-16C878C754D1}" srcOrd="1" destOrd="0" parTransId="{7E9CAC79-146E-4C70-930A-C95D9377617D}" sibTransId="{31459286-73F7-4982-9AEB-B295BD5CBD39}"/>
    <dgm:cxn modelId="{4C20B766-1E8F-4206-BA91-1BFD8B233277}" type="presOf" srcId="{FBA962AD-EFC9-4370-973B-995E283AAA17}" destId="{AD5F6E30-F3B5-4369-BEF9-33075471E37E}" srcOrd="0" destOrd="0" presId="urn:microsoft.com/office/officeart/2005/8/layout/vList2"/>
    <dgm:cxn modelId="{D7B99648-2832-46CB-8228-0F5CC1EF191B}" type="presOf" srcId="{E3331B2F-54C0-4E00-B212-16C878C754D1}" destId="{F697B56D-A374-4BE2-B065-71204C1D138F}" srcOrd="0" destOrd="0" presId="urn:microsoft.com/office/officeart/2005/8/layout/vList2"/>
    <dgm:cxn modelId="{EFDEC0B7-0089-42F7-BE05-8A905D81B862}" type="presParOf" srcId="{0CAF0DE9-2025-4321-BEF3-845271EB8D5D}" destId="{224FF2E3-EF42-4D42-804E-87906E499A21}" srcOrd="0" destOrd="0" presId="urn:microsoft.com/office/officeart/2005/8/layout/vList2"/>
    <dgm:cxn modelId="{A8176338-3CC6-483A-80B1-D54144CF7114}" type="presParOf" srcId="{0CAF0DE9-2025-4321-BEF3-845271EB8D5D}" destId="{9DA24BEF-93A6-41C7-8A0C-52310B7EB935}" srcOrd="1" destOrd="0" presId="urn:microsoft.com/office/officeart/2005/8/layout/vList2"/>
    <dgm:cxn modelId="{F0D881A7-C093-494A-8E4B-E2A147D85138}" type="presParOf" srcId="{0CAF0DE9-2025-4321-BEF3-845271EB8D5D}" destId="{F697B56D-A374-4BE2-B065-71204C1D138F}" srcOrd="2" destOrd="0" presId="urn:microsoft.com/office/officeart/2005/8/layout/vList2"/>
    <dgm:cxn modelId="{FC8E3F1A-6C2A-46C3-A6D5-281A182FBC38}" type="presParOf" srcId="{0CAF0DE9-2025-4321-BEF3-845271EB8D5D}" destId="{AD5F6E30-F3B5-4369-BEF9-33075471E37E}" srcOrd="3" destOrd="0" presId="urn:microsoft.com/office/officeart/2005/8/layout/vList2"/>
    <dgm:cxn modelId="{45D57BE6-3246-4C23-82A4-0C66DC1A9240}" type="presParOf" srcId="{0CAF0DE9-2025-4321-BEF3-845271EB8D5D}" destId="{B1C50202-DC43-455F-BDE6-7459BBEC7829}" srcOrd="4" destOrd="0" presId="urn:microsoft.com/office/officeart/2005/8/layout/vList2"/>
    <dgm:cxn modelId="{87B56AAE-1577-4A3F-9CF2-831D3105E8F0}" type="presParOf" srcId="{0CAF0DE9-2025-4321-BEF3-845271EB8D5D}" destId="{DF8BB3F5-7D73-4AE7-A94A-F859AB21D82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ACA11-D088-4720-BEFE-4A6364BA9B5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54EC22AF-C0CD-4231-8144-15FD29F61AA2}">
      <dgm:prSet phldrT="[Текст]"/>
      <dgm:spPr/>
      <dgm:t>
        <a:bodyPr/>
        <a:lstStyle/>
        <a:p>
          <a:r>
            <a:rPr lang="ru-RU" dirty="0" smtClean="0"/>
            <a:t>Разработка материалов</a:t>
          </a:r>
          <a:endParaRPr lang="ru-RU" dirty="0"/>
        </a:p>
      </dgm:t>
    </dgm:pt>
    <dgm:pt modelId="{B2C326C7-046B-43D2-9CF7-30D229F7BD43}" type="parTrans" cxnId="{1247B73B-2B09-4D58-8A79-1AE4CB7F54B2}">
      <dgm:prSet/>
      <dgm:spPr/>
      <dgm:t>
        <a:bodyPr/>
        <a:lstStyle/>
        <a:p>
          <a:endParaRPr lang="ru-RU"/>
        </a:p>
      </dgm:t>
    </dgm:pt>
    <dgm:pt modelId="{B982F513-9214-4F2A-8236-1ED9C3DCDA9F}" type="sibTrans" cxnId="{1247B73B-2B09-4D58-8A79-1AE4CB7F54B2}">
      <dgm:prSet/>
      <dgm:spPr/>
      <dgm:t>
        <a:bodyPr/>
        <a:lstStyle/>
        <a:p>
          <a:endParaRPr lang="ru-RU"/>
        </a:p>
      </dgm:t>
    </dgm:pt>
    <dgm:pt modelId="{27170B0E-4B5C-428E-96C1-92A308194071}">
      <dgm:prSet phldrT="[Текст]"/>
      <dgm:spPr/>
      <dgm:t>
        <a:bodyPr/>
        <a:lstStyle/>
        <a:p>
          <a:r>
            <a:rPr lang="ru-RU" dirty="0" smtClean="0"/>
            <a:t>Период реализации: 2019-2020 </a:t>
          </a:r>
          <a:r>
            <a:rPr lang="ru-RU" dirty="0" err="1" smtClean="0"/>
            <a:t>гг</a:t>
          </a:r>
          <a:r>
            <a:rPr lang="en-US" dirty="0" smtClean="0"/>
            <a:t>.</a:t>
          </a:r>
          <a:endParaRPr lang="ru-RU" dirty="0"/>
        </a:p>
      </dgm:t>
    </dgm:pt>
    <dgm:pt modelId="{415BA588-A92D-4EAF-BFE4-4D9E3C07C4D0}" type="parTrans" cxnId="{8A160D88-FF15-4ECB-9DBD-371D8C28A530}">
      <dgm:prSet/>
      <dgm:spPr/>
      <dgm:t>
        <a:bodyPr/>
        <a:lstStyle/>
        <a:p>
          <a:endParaRPr lang="ru-RU"/>
        </a:p>
      </dgm:t>
    </dgm:pt>
    <dgm:pt modelId="{111E4EB4-30A4-4B1A-88A5-FF51E2140A83}" type="sibTrans" cxnId="{8A160D88-FF15-4ECB-9DBD-371D8C28A530}">
      <dgm:prSet/>
      <dgm:spPr/>
      <dgm:t>
        <a:bodyPr/>
        <a:lstStyle/>
        <a:p>
          <a:endParaRPr lang="ru-RU"/>
        </a:p>
      </dgm:t>
    </dgm:pt>
    <dgm:pt modelId="{43126077-B624-4DC4-8497-0CB82E8191EB}">
      <dgm:prSet phldrT="[Текст]"/>
      <dgm:spPr/>
      <dgm:t>
        <a:bodyPr/>
        <a:lstStyle/>
        <a:p>
          <a:r>
            <a:rPr lang="ru-RU" dirty="0" smtClean="0"/>
            <a:t>Апробация</a:t>
          </a:r>
          <a:endParaRPr lang="ru-RU" dirty="0"/>
        </a:p>
      </dgm:t>
    </dgm:pt>
    <dgm:pt modelId="{155FE7B8-AEF4-4A7F-9E0A-D0786658EECE}" type="parTrans" cxnId="{D038F197-F2CE-4BC0-8C8D-99F768373D6E}">
      <dgm:prSet/>
      <dgm:spPr/>
      <dgm:t>
        <a:bodyPr/>
        <a:lstStyle/>
        <a:p>
          <a:endParaRPr lang="ru-RU"/>
        </a:p>
      </dgm:t>
    </dgm:pt>
    <dgm:pt modelId="{750F336E-C17B-43D3-AD7D-B2D60E38D564}" type="sibTrans" cxnId="{D038F197-F2CE-4BC0-8C8D-99F768373D6E}">
      <dgm:prSet/>
      <dgm:spPr/>
      <dgm:t>
        <a:bodyPr/>
        <a:lstStyle/>
        <a:p>
          <a:endParaRPr lang="ru-RU"/>
        </a:p>
      </dgm:t>
    </dgm:pt>
    <dgm:pt modelId="{F452D19B-5228-498A-8799-3E896E52C19D}">
      <dgm:prSet phldrT="[Текст]"/>
      <dgm:spPr/>
      <dgm:t>
        <a:bodyPr/>
        <a:lstStyle/>
        <a:p>
          <a:r>
            <a:rPr lang="ru-RU" dirty="0" smtClean="0"/>
            <a:t>Масштабный мониторинг</a:t>
          </a:r>
          <a:endParaRPr lang="ru-RU" dirty="0"/>
        </a:p>
      </dgm:t>
    </dgm:pt>
    <dgm:pt modelId="{33662D11-E16C-4520-A49B-98A96404046C}" type="parTrans" cxnId="{93A0C490-A2E4-4D0A-84C8-C83F4EDD0654}">
      <dgm:prSet/>
      <dgm:spPr/>
      <dgm:t>
        <a:bodyPr/>
        <a:lstStyle/>
        <a:p>
          <a:endParaRPr lang="ru-RU"/>
        </a:p>
      </dgm:t>
    </dgm:pt>
    <dgm:pt modelId="{30653FD5-57CF-4C3D-A5CF-8E3D65D06E7B}" type="sibTrans" cxnId="{93A0C490-A2E4-4D0A-84C8-C83F4EDD0654}">
      <dgm:prSet/>
      <dgm:spPr/>
      <dgm:t>
        <a:bodyPr/>
        <a:lstStyle/>
        <a:p>
          <a:endParaRPr lang="ru-RU"/>
        </a:p>
      </dgm:t>
    </dgm:pt>
    <dgm:pt modelId="{07A1F9C6-CFA1-4E10-A8DC-82C7E313F846}">
      <dgm:prSet phldrT="[Текст]" custT="1"/>
      <dgm:spPr/>
      <dgm:t>
        <a:bodyPr/>
        <a:lstStyle/>
        <a:p>
          <a:r>
            <a:rPr lang="ru-RU" sz="2000" dirty="0" smtClean="0"/>
            <a:t>Период реализации: 2020-2024 гг.</a:t>
          </a:r>
          <a:endParaRPr lang="ru-RU" sz="2000" dirty="0"/>
        </a:p>
      </dgm:t>
    </dgm:pt>
    <dgm:pt modelId="{E2276C21-C1BE-4C3B-B885-F40CE9778A0D}" type="parTrans" cxnId="{45910B47-20A3-4D0D-8368-556AA12F04B2}">
      <dgm:prSet/>
      <dgm:spPr/>
      <dgm:t>
        <a:bodyPr/>
        <a:lstStyle/>
        <a:p>
          <a:endParaRPr lang="ru-RU"/>
        </a:p>
      </dgm:t>
    </dgm:pt>
    <dgm:pt modelId="{7859F720-EF19-4D36-8B39-EE2D83BC84EB}" type="sibTrans" cxnId="{45910B47-20A3-4D0D-8368-556AA12F04B2}">
      <dgm:prSet/>
      <dgm:spPr/>
      <dgm:t>
        <a:bodyPr/>
        <a:lstStyle/>
        <a:p>
          <a:endParaRPr lang="ru-RU"/>
        </a:p>
      </dgm:t>
    </dgm:pt>
    <dgm:pt modelId="{60AAFDFB-2CF2-4011-9E9D-FEDB16F02354}">
      <dgm:prSet phldrT="[Текст]"/>
      <dgm:spPr/>
      <dgm:t>
        <a:bodyPr/>
        <a:lstStyle/>
        <a:p>
          <a:r>
            <a:rPr lang="ru-RU" dirty="0" smtClean="0"/>
            <a:t>Период реализации: 2019-2020 гг.</a:t>
          </a:r>
          <a:endParaRPr lang="ru-RU" dirty="0"/>
        </a:p>
      </dgm:t>
    </dgm:pt>
    <dgm:pt modelId="{06A11427-4034-472F-AC47-EE1C92671A78}" type="parTrans" cxnId="{07E0393F-80B4-427F-A458-E1ADCEBBD7B0}">
      <dgm:prSet/>
      <dgm:spPr/>
      <dgm:t>
        <a:bodyPr/>
        <a:lstStyle/>
        <a:p>
          <a:endParaRPr lang="ru-RU"/>
        </a:p>
      </dgm:t>
    </dgm:pt>
    <dgm:pt modelId="{7616B18D-CB5B-451F-9D24-A9F0E6186AAD}" type="sibTrans" cxnId="{07E0393F-80B4-427F-A458-E1ADCEBBD7B0}">
      <dgm:prSet/>
      <dgm:spPr/>
      <dgm:t>
        <a:bodyPr/>
        <a:lstStyle/>
        <a:p>
          <a:endParaRPr lang="ru-RU"/>
        </a:p>
      </dgm:t>
    </dgm:pt>
    <dgm:pt modelId="{6F6644B8-9B5D-4AF4-A5C7-C9DEC11A867B}" type="pres">
      <dgm:prSet presAssocID="{EC3ACA11-D088-4720-BEFE-4A6364BA9B52}" presName="rootnode" presStyleCnt="0">
        <dgm:presLayoutVars>
          <dgm:chMax/>
          <dgm:chPref/>
          <dgm:dir/>
          <dgm:animLvl val="lvl"/>
        </dgm:presLayoutVars>
      </dgm:prSet>
      <dgm:spPr/>
      <dgm:t>
        <a:bodyPr/>
        <a:lstStyle/>
        <a:p>
          <a:endParaRPr lang="ru-RU"/>
        </a:p>
      </dgm:t>
    </dgm:pt>
    <dgm:pt modelId="{1A2DB5E6-5A35-4871-A16F-4B90D965F8BD}" type="pres">
      <dgm:prSet presAssocID="{54EC22AF-C0CD-4231-8144-15FD29F61AA2}" presName="composite" presStyleCnt="0"/>
      <dgm:spPr/>
    </dgm:pt>
    <dgm:pt modelId="{C149B290-E830-4C45-9703-32756887FA7E}" type="pres">
      <dgm:prSet presAssocID="{54EC22AF-C0CD-4231-8144-15FD29F61AA2}" presName="bentUpArrow1" presStyleLbl="alignImgPlace1" presStyleIdx="0" presStyleCnt="2" custScaleX="128897" custScaleY="134388" custLinFactNeighborX="38355" custLinFactNeighborY="18428"/>
      <dgm:spPr/>
    </dgm:pt>
    <dgm:pt modelId="{A2C0A104-DE74-402C-8921-B4AB2F81DAC7}" type="pres">
      <dgm:prSet presAssocID="{54EC22AF-C0CD-4231-8144-15FD29F61AA2}" presName="ParentText" presStyleLbl="node1" presStyleIdx="0" presStyleCnt="3" custLinFactNeighborX="2996" custLinFactNeighborY="9332">
        <dgm:presLayoutVars>
          <dgm:chMax val="1"/>
          <dgm:chPref val="1"/>
          <dgm:bulletEnabled val="1"/>
        </dgm:presLayoutVars>
      </dgm:prSet>
      <dgm:spPr/>
      <dgm:t>
        <a:bodyPr/>
        <a:lstStyle/>
        <a:p>
          <a:endParaRPr lang="ru-RU"/>
        </a:p>
      </dgm:t>
    </dgm:pt>
    <dgm:pt modelId="{A4FD2870-34F1-4006-A29B-E62667B6BC57}" type="pres">
      <dgm:prSet presAssocID="{54EC22AF-C0CD-4231-8144-15FD29F61AA2}" presName="ChildText" presStyleLbl="revTx" presStyleIdx="0" presStyleCnt="3" custScaleX="324384" custLinFactX="15142" custLinFactNeighborX="100000" custLinFactNeighborY="-1459">
        <dgm:presLayoutVars>
          <dgm:chMax val="0"/>
          <dgm:chPref val="0"/>
          <dgm:bulletEnabled val="1"/>
        </dgm:presLayoutVars>
      </dgm:prSet>
      <dgm:spPr/>
      <dgm:t>
        <a:bodyPr/>
        <a:lstStyle/>
        <a:p>
          <a:endParaRPr lang="ru-RU"/>
        </a:p>
      </dgm:t>
    </dgm:pt>
    <dgm:pt modelId="{C8DFBC2B-AFB7-4180-8015-F15B73FFE133}" type="pres">
      <dgm:prSet presAssocID="{B982F513-9214-4F2A-8236-1ED9C3DCDA9F}" presName="sibTrans" presStyleCnt="0"/>
      <dgm:spPr/>
    </dgm:pt>
    <dgm:pt modelId="{7ADC5170-8DD5-4EA7-982C-94F965F284A3}" type="pres">
      <dgm:prSet presAssocID="{43126077-B624-4DC4-8497-0CB82E8191EB}" presName="composite" presStyleCnt="0"/>
      <dgm:spPr/>
    </dgm:pt>
    <dgm:pt modelId="{7DCE16D0-926E-43D4-9AC7-66A8AB97D1BA}" type="pres">
      <dgm:prSet presAssocID="{43126077-B624-4DC4-8497-0CB82E8191EB}" presName="bentUpArrow1" presStyleLbl="alignImgPlace1" presStyleIdx="1" presStyleCnt="2" custScaleX="145222" custScaleY="124084" custLinFactNeighborX="35039" custLinFactNeighborY="16192"/>
      <dgm:spPr/>
    </dgm:pt>
    <dgm:pt modelId="{03360CB4-EE38-410A-96EB-4D359074A100}" type="pres">
      <dgm:prSet presAssocID="{43126077-B624-4DC4-8497-0CB82E8191EB}" presName="ParentText" presStyleLbl="node1" presStyleIdx="1" presStyleCnt="3">
        <dgm:presLayoutVars>
          <dgm:chMax val="1"/>
          <dgm:chPref val="1"/>
          <dgm:bulletEnabled val="1"/>
        </dgm:presLayoutVars>
      </dgm:prSet>
      <dgm:spPr/>
      <dgm:t>
        <a:bodyPr/>
        <a:lstStyle/>
        <a:p>
          <a:endParaRPr lang="ru-RU"/>
        </a:p>
      </dgm:t>
    </dgm:pt>
    <dgm:pt modelId="{C0B80695-D8DD-4E97-94CC-F797171269E2}" type="pres">
      <dgm:prSet presAssocID="{43126077-B624-4DC4-8497-0CB82E8191EB}" presName="ChildText" presStyleLbl="revTx" presStyleIdx="1" presStyleCnt="3" custScaleX="296701" custLinFactNeighborX="99274" custLinFactNeighborY="375">
        <dgm:presLayoutVars>
          <dgm:chMax val="0"/>
          <dgm:chPref val="0"/>
          <dgm:bulletEnabled val="1"/>
        </dgm:presLayoutVars>
      </dgm:prSet>
      <dgm:spPr/>
      <dgm:t>
        <a:bodyPr/>
        <a:lstStyle/>
        <a:p>
          <a:endParaRPr lang="ru-RU"/>
        </a:p>
      </dgm:t>
    </dgm:pt>
    <dgm:pt modelId="{3F3FD245-9CEF-48D1-89DA-DAB867FD7929}" type="pres">
      <dgm:prSet presAssocID="{750F336E-C17B-43D3-AD7D-B2D60E38D564}" presName="sibTrans" presStyleCnt="0"/>
      <dgm:spPr/>
    </dgm:pt>
    <dgm:pt modelId="{304671DA-6270-43D7-8D74-92F8E1473C13}" type="pres">
      <dgm:prSet presAssocID="{F452D19B-5228-498A-8799-3E896E52C19D}" presName="composite" presStyleCnt="0"/>
      <dgm:spPr/>
    </dgm:pt>
    <dgm:pt modelId="{600F0302-3CD3-4049-BAD1-903692872BB1}" type="pres">
      <dgm:prSet presAssocID="{F452D19B-5228-498A-8799-3E896E52C19D}" presName="ParentText" presStyleLbl="node1" presStyleIdx="2" presStyleCnt="3">
        <dgm:presLayoutVars>
          <dgm:chMax val="1"/>
          <dgm:chPref val="1"/>
          <dgm:bulletEnabled val="1"/>
        </dgm:presLayoutVars>
      </dgm:prSet>
      <dgm:spPr/>
      <dgm:t>
        <a:bodyPr/>
        <a:lstStyle/>
        <a:p>
          <a:endParaRPr lang="ru-RU"/>
        </a:p>
      </dgm:t>
    </dgm:pt>
    <dgm:pt modelId="{5EC15E4F-3988-4215-8E64-B794D9CA7A7E}" type="pres">
      <dgm:prSet presAssocID="{F452D19B-5228-498A-8799-3E896E52C19D}" presName="FinalChildText" presStyleLbl="revTx" presStyleIdx="2" presStyleCnt="3" custScaleX="215397" custLinFactNeighborX="53777" custLinFactNeighborY="-1835">
        <dgm:presLayoutVars>
          <dgm:chMax val="0"/>
          <dgm:chPref val="0"/>
          <dgm:bulletEnabled val="1"/>
        </dgm:presLayoutVars>
      </dgm:prSet>
      <dgm:spPr/>
      <dgm:t>
        <a:bodyPr/>
        <a:lstStyle/>
        <a:p>
          <a:endParaRPr lang="ru-RU"/>
        </a:p>
      </dgm:t>
    </dgm:pt>
  </dgm:ptLst>
  <dgm:cxnLst>
    <dgm:cxn modelId="{427FA0A8-AF72-4982-8E87-56D177582296}" type="presOf" srcId="{54EC22AF-C0CD-4231-8144-15FD29F61AA2}" destId="{A2C0A104-DE74-402C-8921-B4AB2F81DAC7}" srcOrd="0" destOrd="0" presId="urn:microsoft.com/office/officeart/2005/8/layout/StepDownProcess"/>
    <dgm:cxn modelId="{4730827C-CC19-4DA6-A99A-95C989A311BF}" type="presOf" srcId="{F452D19B-5228-498A-8799-3E896E52C19D}" destId="{600F0302-3CD3-4049-BAD1-903692872BB1}" srcOrd="0" destOrd="0" presId="urn:microsoft.com/office/officeart/2005/8/layout/StepDownProcess"/>
    <dgm:cxn modelId="{1247B73B-2B09-4D58-8A79-1AE4CB7F54B2}" srcId="{EC3ACA11-D088-4720-BEFE-4A6364BA9B52}" destId="{54EC22AF-C0CD-4231-8144-15FD29F61AA2}" srcOrd="0" destOrd="0" parTransId="{B2C326C7-046B-43D2-9CF7-30D229F7BD43}" sibTransId="{B982F513-9214-4F2A-8236-1ED9C3DCDA9F}"/>
    <dgm:cxn modelId="{0F50006B-B791-45F0-B2B9-336339646839}" type="presOf" srcId="{07A1F9C6-CFA1-4E10-A8DC-82C7E313F846}" destId="{5EC15E4F-3988-4215-8E64-B794D9CA7A7E}" srcOrd="0" destOrd="0" presId="urn:microsoft.com/office/officeart/2005/8/layout/StepDownProcess"/>
    <dgm:cxn modelId="{4D7F2D7F-9DFC-42D0-93FD-962034046215}" type="presOf" srcId="{27170B0E-4B5C-428E-96C1-92A308194071}" destId="{A4FD2870-34F1-4006-A29B-E62667B6BC57}" srcOrd="0" destOrd="0" presId="urn:microsoft.com/office/officeart/2005/8/layout/StepDownProcess"/>
    <dgm:cxn modelId="{07E0393F-80B4-427F-A458-E1ADCEBBD7B0}" srcId="{43126077-B624-4DC4-8497-0CB82E8191EB}" destId="{60AAFDFB-2CF2-4011-9E9D-FEDB16F02354}" srcOrd="0" destOrd="0" parTransId="{06A11427-4034-472F-AC47-EE1C92671A78}" sibTransId="{7616B18D-CB5B-451F-9D24-A9F0E6186AAD}"/>
    <dgm:cxn modelId="{0830D711-38AF-4306-A7D7-E344635379B1}" type="presOf" srcId="{60AAFDFB-2CF2-4011-9E9D-FEDB16F02354}" destId="{C0B80695-D8DD-4E97-94CC-F797171269E2}" srcOrd="0" destOrd="0" presId="urn:microsoft.com/office/officeart/2005/8/layout/StepDownProcess"/>
    <dgm:cxn modelId="{19C88FE6-5AC1-4450-AD07-B6AF0F69291A}" type="presOf" srcId="{EC3ACA11-D088-4720-BEFE-4A6364BA9B52}" destId="{6F6644B8-9B5D-4AF4-A5C7-C9DEC11A867B}" srcOrd="0" destOrd="0" presId="urn:microsoft.com/office/officeart/2005/8/layout/StepDownProcess"/>
    <dgm:cxn modelId="{93A0C490-A2E4-4D0A-84C8-C83F4EDD0654}" srcId="{EC3ACA11-D088-4720-BEFE-4A6364BA9B52}" destId="{F452D19B-5228-498A-8799-3E896E52C19D}" srcOrd="2" destOrd="0" parTransId="{33662D11-E16C-4520-A49B-98A96404046C}" sibTransId="{30653FD5-57CF-4C3D-A5CF-8E3D65D06E7B}"/>
    <dgm:cxn modelId="{45910B47-20A3-4D0D-8368-556AA12F04B2}" srcId="{F452D19B-5228-498A-8799-3E896E52C19D}" destId="{07A1F9C6-CFA1-4E10-A8DC-82C7E313F846}" srcOrd="0" destOrd="0" parTransId="{E2276C21-C1BE-4C3B-B885-F40CE9778A0D}" sibTransId="{7859F720-EF19-4D36-8B39-EE2D83BC84EB}"/>
    <dgm:cxn modelId="{D038F197-F2CE-4BC0-8C8D-99F768373D6E}" srcId="{EC3ACA11-D088-4720-BEFE-4A6364BA9B52}" destId="{43126077-B624-4DC4-8497-0CB82E8191EB}" srcOrd="1" destOrd="0" parTransId="{155FE7B8-AEF4-4A7F-9E0A-D0786658EECE}" sibTransId="{750F336E-C17B-43D3-AD7D-B2D60E38D564}"/>
    <dgm:cxn modelId="{8A84583B-6632-4BD4-873C-A493F87FB4B4}" type="presOf" srcId="{43126077-B624-4DC4-8497-0CB82E8191EB}" destId="{03360CB4-EE38-410A-96EB-4D359074A100}" srcOrd="0" destOrd="0" presId="urn:microsoft.com/office/officeart/2005/8/layout/StepDownProcess"/>
    <dgm:cxn modelId="{8A160D88-FF15-4ECB-9DBD-371D8C28A530}" srcId="{54EC22AF-C0CD-4231-8144-15FD29F61AA2}" destId="{27170B0E-4B5C-428E-96C1-92A308194071}" srcOrd="0" destOrd="0" parTransId="{415BA588-A92D-4EAF-BFE4-4D9E3C07C4D0}" sibTransId="{111E4EB4-30A4-4B1A-88A5-FF51E2140A83}"/>
    <dgm:cxn modelId="{DBCEC1E3-4EC1-43EA-9553-18393B9C67AB}" type="presParOf" srcId="{6F6644B8-9B5D-4AF4-A5C7-C9DEC11A867B}" destId="{1A2DB5E6-5A35-4871-A16F-4B90D965F8BD}" srcOrd="0" destOrd="0" presId="urn:microsoft.com/office/officeart/2005/8/layout/StepDownProcess"/>
    <dgm:cxn modelId="{00FB2820-A0DA-464B-875B-1AC3BD48A038}" type="presParOf" srcId="{1A2DB5E6-5A35-4871-A16F-4B90D965F8BD}" destId="{C149B290-E830-4C45-9703-32756887FA7E}" srcOrd="0" destOrd="0" presId="urn:microsoft.com/office/officeart/2005/8/layout/StepDownProcess"/>
    <dgm:cxn modelId="{D17F649A-32FB-43DA-AEEF-3B0EE897A8F6}" type="presParOf" srcId="{1A2DB5E6-5A35-4871-A16F-4B90D965F8BD}" destId="{A2C0A104-DE74-402C-8921-B4AB2F81DAC7}" srcOrd="1" destOrd="0" presId="urn:microsoft.com/office/officeart/2005/8/layout/StepDownProcess"/>
    <dgm:cxn modelId="{DA385538-3765-486B-9387-F180B7BFC9D3}" type="presParOf" srcId="{1A2DB5E6-5A35-4871-A16F-4B90D965F8BD}" destId="{A4FD2870-34F1-4006-A29B-E62667B6BC57}" srcOrd="2" destOrd="0" presId="urn:microsoft.com/office/officeart/2005/8/layout/StepDownProcess"/>
    <dgm:cxn modelId="{1BF42F13-18A6-4984-A5C7-BFA536D59EB0}" type="presParOf" srcId="{6F6644B8-9B5D-4AF4-A5C7-C9DEC11A867B}" destId="{C8DFBC2B-AFB7-4180-8015-F15B73FFE133}" srcOrd="1" destOrd="0" presId="urn:microsoft.com/office/officeart/2005/8/layout/StepDownProcess"/>
    <dgm:cxn modelId="{2E3D5ACE-3BC5-4688-BADD-64722F3A239F}" type="presParOf" srcId="{6F6644B8-9B5D-4AF4-A5C7-C9DEC11A867B}" destId="{7ADC5170-8DD5-4EA7-982C-94F965F284A3}" srcOrd="2" destOrd="0" presId="urn:microsoft.com/office/officeart/2005/8/layout/StepDownProcess"/>
    <dgm:cxn modelId="{AA8CCBF1-8C66-44E6-87CF-22B891F63E50}" type="presParOf" srcId="{7ADC5170-8DD5-4EA7-982C-94F965F284A3}" destId="{7DCE16D0-926E-43D4-9AC7-66A8AB97D1BA}" srcOrd="0" destOrd="0" presId="urn:microsoft.com/office/officeart/2005/8/layout/StepDownProcess"/>
    <dgm:cxn modelId="{9146D54F-0C93-4E2C-8512-3C28D1AA2B0E}" type="presParOf" srcId="{7ADC5170-8DD5-4EA7-982C-94F965F284A3}" destId="{03360CB4-EE38-410A-96EB-4D359074A100}" srcOrd="1" destOrd="0" presId="urn:microsoft.com/office/officeart/2005/8/layout/StepDownProcess"/>
    <dgm:cxn modelId="{B0023841-1C11-423F-9997-CAD825B7A814}" type="presParOf" srcId="{7ADC5170-8DD5-4EA7-982C-94F965F284A3}" destId="{C0B80695-D8DD-4E97-94CC-F797171269E2}" srcOrd="2" destOrd="0" presId="urn:microsoft.com/office/officeart/2005/8/layout/StepDownProcess"/>
    <dgm:cxn modelId="{0EBEB321-5DFF-48B7-B99F-C9D5A8085936}" type="presParOf" srcId="{6F6644B8-9B5D-4AF4-A5C7-C9DEC11A867B}" destId="{3F3FD245-9CEF-48D1-89DA-DAB867FD7929}" srcOrd="3" destOrd="0" presId="urn:microsoft.com/office/officeart/2005/8/layout/StepDownProcess"/>
    <dgm:cxn modelId="{4F9CE933-C58C-4372-8929-0E5064F21D46}" type="presParOf" srcId="{6F6644B8-9B5D-4AF4-A5C7-C9DEC11A867B}" destId="{304671DA-6270-43D7-8D74-92F8E1473C13}" srcOrd="4" destOrd="0" presId="urn:microsoft.com/office/officeart/2005/8/layout/StepDownProcess"/>
    <dgm:cxn modelId="{E3511D5A-265B-4FFB-A78B-7083E9F8CE2B}" type="presParOf" srcId="{304671DA-6270-43D7-8D74-92F8E1473C13}" destId="{600F0302-3CD3-4049-BAD1-903692872BB1}" srcOrd="0" destOrd="0" presId="urn:microsoft.com/office/officeart/2005/8/layout/StepDownProcess"/>
    <dgm:cxn modelId="{2A8D317E-944E-43AA-90DD-1176683B1303}" type="presParOf" srcId="{304671DA-6270-43D7-8D74-92F8E1473C13}" destId="{5EC15E4F-3988-4215-8E64-B794D9CA7A7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52483-FEE8-4A36-AB3E-188C1C48FC53}"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ru-RU"/>
        </a:p>
      </dgm:t>
    </dgm:pt>
    <dgm:pt modelId="{32A1136C-C554-42FC-A699-99762DFB4506}">
      <dgm:prSet phldrT="[Текст]" custT="1"/>
      <dgm:spPr/>
      <dgm:t>
        <a:bodyPr/>
        <a:lstStyle/>
        <a:p>
          <a:r>
            <a:rPr lang="ru-RU" sz="3200" dirty="0"/>
            <a:t>1. Находить и извлекать информацию</a:t>
          </a:r>
        </a:p>
      </dgm:t>
    </dgm:pt>
    <dgm:pt modelId="{5F12DC17-3ABD-4173-992C-716D5ADC4BDE}" type="parTrans" cxnId="{F08B2085-7B7A-4C5B-9E76-7E8B379B882F}">
      <dgm:prSet/>
      <dgm:spPr/>
      <dgm:t>
        <a:bodyPr/>
        <a:lstStyle/>
        <a:p>
          <a:endParaRPr lang="ru-RU"/>
        </a:p>
      </dgm:t>
    </dgm:pt>
    <dgm:pt modelId="{DA42503F-370C-4DFC-8C7E-6751ED54DBC3}" type="sibTrans" cxnId="{F08B2085-7B7A-4C5B-9E76-7E8B379B882F}">
      <dgm:prSet/>
      <dgm:spPr/>
      <dgm:t>
        <a:bodyPr/>
        <a:lstStyle/>
        <a:p>
          <a:endParaRPr lang="ru-RU"/>
        </a:p>
      </dgm:t>
    </dgm:pt>
    <dgm:pt modelId="{CED30C49-DAED-417E-A2B6-C1E55EF8B70A}">
      <dgm:prSet phldrT="[Текст]" phldr="1"/>
      <dgm:spPr/>
      <dgm:t>
        <a:bodyPr/>
        <a:lstStyle/>
        <a:p>
          <a:endParaRPr lang="ru-RU" dirty="0"/>
        </a:p>
      </dgm:t>
    </dgm:pt>
    <dgm:pt modelId="{78A54B82-7724-4972-9C8F-12496C62D214}" type="parTrans" cxnId="{AA57DB57-7A75-4473-8771-1C662DC4AABC}">
      <dgm:prSet/>
      <dgm:spPr/>
      <dgm:t>
        <a:bodyPr/>
        <a:lstStyle/>
        <a:p>
          <a:endParaRPr lang="ru-RU"/>
        </a:p>
      </dgm:t>
    </dgm:pt>
    <dgm:pt modelId="{296D567F-38A3-49F0-9769-AD007128DE20}" type="sibTrans" cxnId="{AA57DB57-7A75-4473-8771-1C662DC4AABC}">
      <dgm:prSet/>
      <dgm:spPr/>
      <dgm:t>
        <a:bodyPr/>
        <a:lstStyle/>
        <a:p>
          <a:endParaRPr lang="ru-RU"/>
        </a:p>
      </dgm:t>
    </dgm:pt>
    <dgm:pt modelId="{EB43AAD0-666F-4F6A-B4D2-7B7BCC32769B}">
      <dgm:prSet phldrT="[Текст]" custT="1"/>
      <dgm:spPr/>
      <dgm:t>
        <a:bodyPr/>
        <a:lstStyle/>
        <a:p>
          <a:r>
            <a:rPr lang="ru-RU" sz="2800" dirty="0"/>
            <a:t>2. </a:t>
          </a:r>
          <a:r>
            <a:rPr lang="ru-RU" sz="2800" b="1" dirty="0"/>
            <a:t>Интегрировать и интерпретировать информацию</a:t>
          </a:r>
          <a:endParaRPr lang="ru-RU" sz="2800" dirty="0"/>
        </a:p>
      </dgm:t>
    </dgm:pt>
    <dgm:pt modelId="{F17EC2FD-CB5E-4F41-B36D-3AE01106860C}" type="parTrans" cxnId="{11AA8175-B7A3-4EA7-97A9-B4ED2CB8B4DB}">
      <dgm:prSet/>
      <dgm:spPr/>
      <dgm:t>
        <a:bodyPr/>
        <a:lstStyle/>
        <a:p>
          <a:endParaRPr lang="ru-RU"/>
        </a:p>
      </dgm:t>
    </dgm:pt>
    <dgm:pt modelId="{EFF5C8D0-068E-4599-9CE7-9C654FC42FBA}" type="sibTrans" cxnId="{11AA8175-B7A3-4EA7-97A9-B4ED2CB8B4DB}">
      <dgm:prSet/>
      <dgm:spPr/>
      <dgm:t>
        <a:bodyPr/>
        <a:lstStyle/>
        <a:p>
          <a:endParaRPr lang="ru-RU"/>
        </a:p>
      </dgm:t>
    </dgm:pt>
    <dgm:pt modelId="{6042E935-7913-47AC-9C03-3E09B62E4B49}">
      <dgm:prSet phldrT="[Текст]" phldr="1"/>
      <dgm:spPr/>
      <dgm:t>
        <a:bodyPr/>
        <a:lstStyle/>
        <a:p>
          <a:endParaRPr lang="ru-RU" dirty="0"/>
        </a:p>
      </dgm:t>
    </dgm:pt>
    <dgm:pt modelId="{A5D7DEF4-480D-4822-BCD7-47691D2CFE7D}" type="parTrans" cxnId="{81ABC6E5-D06E-46B6-A4B3-8E9DB30B683C}">
      <dgm:prSet/>
      <dgm:spPr/>
      <dgm:t>
        <a:bodyPr/>
        <a:lstStyle/>
        <a:p>
          <a:endParaRPr lang="ru-RU"/>
        </a:p>
      </dgm:t>
    </dgm:pt>
    <dgm:pt modelId="{094AFC7B-3705-4897-A23A-AF68F5727376}" type="sibTrans" cxnId="{81ABC6E5-D06E-46B6-A4B3-8E9DB30B683C}">
      <dgm:prSet/>
      <dgm:spPr/>
      <dgm:t>
        <a:bodyPr/>
        <a:lstStyle/>
        <a:p>
          <a:endParaRPr lang="ru-RU"/>
        </a:p>
      </dgm:t>
    </dgm:pt>
    <dgm:pt modelId="{28C52866-2FC3-419B-9D29-88E2E4D7B19B}">
      <dgm:prSet custT="1"/>
      <dgm:spPr/>
      <dgm:t>
        <a:bodyPr/>
        <a:lstStyle/>
        <a:p>
          <a:r>
            <a:rPr lang="ru-RU" sz="2800" dirty="0"/>
            <a:t>3. </a:t>
          </a:r>
          <a:r>
            <a:rPr lang="ru-RU" sz="2800" b="1" dirty="0"/>
            <a:t>Осмысливать и оценивать содержание и форму текста</a:t>
          </a:r>
          <a:endParaRPr lang="ru-RU" sz="2800" dirty="0"/>
        </a:p>
      </dgm:t>
    </dgm:pt>
    <dgm:pt modelId="{A5D6C465-D12B-4605-8FDF-32ADDEDD9219}" type="parTrans" cxnId="{84DB15A3-D4E0-4272-A838-7472E8BC3ECA}">
      <dgm:prSet/>
      <dgm:spPr/>
      <dgm:t>
        <a:bodyPr/>
        <a:lstStyle/>
        <a:p>
          <a:endParaRPr lang="ru-RU"/>
        </a:p>
      </dgm:t>
    </dgm:pt>
    <dgm:pt modelId="{D0BD9F90-1127-4F18-9D18-6B4716629582}" type="sibTrans" cxnId="{84DB15A3-D4E0-4272-A838-7472E8BC3ECA}">
      <dgm:prSet/>
      <dgm:spPr/>
      <dgm:t>
        <a:bodyPr/>
        <a:lstStyle/>
        <a:p>
          <a:endParaRPr lang="ru-RU"/>
        </a:p>
      </dgm:t>
    </dgm:pt>
    <dgm:pt modelId="{72333E73-CED4-4E25-9987-2608769FBE1A}">
      <dgm:prSet custT="1"/>
      <dgm:spPr/>
      <dgm:t>
        <a:bodyPr/>
        <a:lstStyle/>
        <a:p>
          <a:r>
            <a:rPr lang="ru-RU" sz="2800" dirty="0"/>
            <a:t>4. </a:t>
          </a:r>
          <a:r>
            <a:rPr lang="ru-RU" sz="2800" b="1" dirty="0"/>
            <a:t>Использовать информацию из текста </a:t>
          </a:r>
          <a:endParaRPr lang="ru-RU" sz="2800" dirty="0"/>
        </a:p>
      </dgm:t>
    </dgm:pt>
    <dgm:pt modelId="{05C8D2A5-A547-4316-9A6C-98EE750913AC}" type="parTrans" cxnId="{2643DC60-8F41-4508-9441-06B843B2210B}">
      <dgm:prSet/>
      <dgm:spPr/>
      <dgm:t>
        <a:bodyPr/>
        <a:lstStyle/>
        <a:p>
          <a:endParaRPr lang="ru-RU"/>
        </a:p>
      </dgm:t>
    </dgm:pt>
    <dgm:pt modelId="{BB123FB3-93BE-4199-8EA8-B5734C753B5D}" type="sibTrans" cxnId="{2643DC60-8F41-4508-9441-06B843B2210B}">
      <dgm:prSet/>
      <dgm:spPr/>
      <dgm:t>
        <a:bodyPr/>
        <a:lstStyle/>
        <a:p>
          <a:endParaRPr lang="ru-RU"/>
        </a:p>
      </dgm:t>
    </dgm:pt>
    <dgm:pt modelId="{5DD605F2-4673-485F-9291-4E41B3C6D0A9}" type="pres">
      <dgm:prSet presAssocID="{F7852483-FEE8-4A36-AB3E-188C1C48FC53}" presName="linear" presStyleCnt="0">
        <dgm:presLayoutVars>
          <dgm:animLvl val="lvl"/>
          <dgm:resizeHandles val="exact"/>
        </dgm:presLayoutVars>
      </dgm:prSet>
      <dgm:spPr/>
      <dgm:t>
        <a:bodyPr/>
        <a:lstStyle/>
        <a:p>
          <a:endParaRPr lang="ru-RU"/>
        </a:p>
      </dgm:t>
    </dgm:pt>
    <dgm:pt modelId="{9A9500BD-5448-4AA9-B409-659BC4FCF8F7}" type="pres">
      <dgm:prSet presAssocID="{32A1136C-C554-42FC-A699-99762DFB4506}" presName="parentText" presStyleLbl="node1" presStyleIdx="0" presStyleCnt="4" custLinFactNeighborX="-15299" custLinFactNeighborY="-32658">
        <dgm:presLayoutVars>
          <dgm:chMax val="0"/>
          <dgm:bulletEnabled val="1"/>
        </dgm:presLayoutVars>
      </dgm:prSet>
      <dgm:spPr/>
      <dgm:t>
        <a:bodyPr/>
        <a:lstStyle/>
        <a:p>
          <a:endParaRPr lang="ru-RU"/>
        </a:p>
      </dgm:t>
    </dgm:pt>
    <dgm:pt modelId="{59DDD68E-7F14-48F2-A7E3-B40225057D8A}" type="pres">
      <dgm:prSet presAssocID="{32A1136C-C554-42FC-A699-99762DFB4506}" presName="childText" presStyleLbl="revTx" presStyleIdx="0" presStyleCnt="2">
        <dgm:presLayoutVars>
          <dgm:bulletEnabled val="1"/>
        </dgm:presLayoutVars>
      </dgm:prSet>
      <dgm:spPr/>
      <dgm:t>
        <a:bodyPr/>
        <a:lstStyle/>
        <a:p>
          <a:endParaRPr lang="ru-RU"/>
        </a:p>
      </dgm:t>
    </dgm:pt>
    <dgm:pt modelId="{09CA0E9C-95D7-4CE1-B30A-C87866D1AE81}" type="pres">
      <dgm:prSet presAssocID="{EB43AAD0-666F-4F6A-B4D2-7B7BCC32769B}" presName="parentText" presStyleLbl="node1" presStyleIdx="1" presStyleCnt="4" custLinFactNeighborY="-81809">
        <dgm:presLayoutVars>
          <dgm:chMax val="0"/>
          <dgm:bulletEnabled val="1"/>
        </dgm:presLayoutVars>
      </dgm:prSet>
      <dgm:spPr/>
      <dgm:t>
        <a:bodyPr/>
        <a:lstStyle/>
        <a:p>
          <a:endParaRPr lang="ru-RU"/>
        </a:p>
      </dgm:t>
    </dgm:pt>
    <dgm:pt modelId="{48768D5D-0F5B-4EEA-832D-9B7E23435602}" type="pres">
      <dgm:prSet presAssocID="{EB43AAD0-666F-4F6A-B4D2-7B7BCC32769B}" presName="childText" presStyleLbl="revTx" presStyleIdx="1" presStyleCnt="2">
        <dgm:presLayoutVars>
          <dgm:bulletEnabled val="1"/>
        </dgm:presLayoutVars>
      </dgm:prSet>
      <dgm:spPr/>
      <dgm:t>
        <a:bodyPr/>
        <a:lstStyle/>
        <a:p>
          <a:endParaRPr lang="ru-RU"/>
        </a:p>
      </dgm:t>
    </dgm:pt>
    <dgm:pt modelId="{0BBBBB62-B207-4C01-8300-BAA3C5845CD3}" type="pres">
      <dgm:prSet presAssocID="{28C52866-2FC3-419B-9D29-88E2E4D7B19B}" presName="parentText" presStyleLbl="node1" presStyleIdx="2" presStyleCnt="4" custLinFactY="-58830" custLinFactNeighborY="-100000">
        <dgm:presLayoutVars>
          <dgm:chMax val="0"/>
          <dgm:bulletEnabled val="1"/>
        </dgm:presLayoutVars>
      </dgm:prSet>
      <dgm:spPr/>
      <dgm:t>
        <a:bodyPr/>
        <a:lstStyle/>
        <a:p>
          <a:endParaRPr lang="ru-RU"/>
        </a:p>
      </dgm:t>
    </dgm:pt>
    <dgm:pt modelId="{EB4744F5-CC88-41EC-9755-2471ABF3D1D2}" type="pres">
      <dgm:prSet presAssocID="{D0BD9F90-1127-4F18-9D18-6B4716629582}" presName="spacer" presStyleCnt="0"/>
      <dgm:spPr/>
    </dgm:pt>
    <dgm:pt modelId="{70EDB607-E54B-45EA-B340-377BCEF3277B}" type="pres">
      <dgm:prSet presAssocID="{72333E73-CED4-4E25-9987-2608769FBE1A}" presName="parentText" presStyleLbl="node1" presStyleIdx="3" presStyleCnt="4" custLinFactY="-71357" custLinFactNeighborY="-100000">
        <dgm:presLayoutVars>
          <dgm:chMax val="0"/>
          <dgm:bulletEnabled val="1"/>
        </dgm:presLayoutVars>
      </dgm:prSet>
      <dgm:spPr/>
      <dgm:t>
        <a:bodyPr/>
        <a:lstStyle/>
        <a:p>
          <a:endParaRPr lang="ru-RU"/>
        </a:p>
      </dgm:t>
    </dgm:pt>
  </dgm:ptLst>
  <dgm:cxnLst>
    <dgm:cxn modelId="{81ABC6E5-D06E-46B6-A4B3-8E9DB30B683C}" srcId="{EB43AAD0-666F-4F6A-B4D2-7B7BCC32769B}" destId="{6042E935-7913-47AC-9C03-3E09B62E4B49}" srcOrd="0" destOrd="0" parTransId="{A5D7DEF4-480D-4822-BCD7-47691D2CFE7D}" sibTransId="{094AFC7B-3705-4897-A23A-AF68F5727376}"/>
    <dgm:cxn modelId="{A9395637-C439-4CCB-BD51-33B1BDCC57FA}" type="presOf" srcId="{72333E73-CED4-4E25-9987-2608769FBE1A}" destId="{70EDB607-E54B-45EA-B340-377BCEF3277B}" srcOrd="0" destOrd="0" presId="urn:microsoft.com/office/officeart/2005/8/layout/vList2"/>
    <dgm:cxn modelId="{2643DC60-8F41-4508-9441-06B843B2210B}" srcId="{F7852483-FEE8-4A36-AB3E-188C1C48FC53}" destId="{72333E73-CED4-4E25-9987-2608769FBE1A}" srcOrd="3" destOrd="0" parTransId="{05C8D2A5-A547-4316-9A6C-98EE750913AC}" sibTransId="{BB123FB3-93BE-4199-8EA8-B5734C753B5D}"/>
    <dgm:cxn modelId="{9D6B1AC9-86CA-4C95-9C3D-1841EAEECD8F}" type="presOf" srcId="{6042E935-7913-47AC-9C03-3E09B62E4B49}" destId="{48768D5D-0F5B-4EEA-832D-9B7E23435602}" srcOrd="0" destOrd="0" presId="urn:microsoft.com/office/officeart/2005/8/layout/vList2"/>
    <dgm:cxn modelId="{AA57DB57-7A75-4473-8771-1C662DC4AABC}" srcId="{32A1136C-C554-42FC-A699-99762DFB4506}" destId="{CED30C49-DAED-417E-A2B6-C1E55EF8B70A}" srcOrd="0" destOrd="0" parTransId="{78A54B82-7724-4972-9C8F-12496C62D214}" sibTransId="{296D567F-38A3-49F0-9769-AD007128DE20}"/>
    <dgm:cxn modelId="{EABD3A55-57F2-4A53-AAD7-83F23611D50B}" type="presOf" srcId="{CED30C49-DAED-417E-A2B6-C1E55EF8B70A}" destId="{59DDD68E-7F14-48F2-A7E3-B40225057D8A}" srcOrd="0" destOrd="0" presId="urn:microsoft.com/office/officeart/2005/8/layout/vList2"/>
    <dgm:cxn modelId="{11AA8175-B7A3-4EA7-97A9-B4ED2CB8B4DB}" srcId="{F7852483-FEE8-4A36-AB3E-188C1C48FC53}" destId="{EB43AAD0-666F-4F6A-B4D2-7B7BCC32769B}" srcOrd="1" destOrd="0" parTransId="{F17EC2FD-CB5E-4F41-B36D-3AE01106860C}" sibTransId="{EFF5C8D0-068E-4599-9CE7-9C654FC42FBA}"/>
    <dgm:cxn modelId="{633FD2A4-EAEC-4E5B-86AB-6ED50EDF9351}" type="presOf" srcId="{28C52866-2FC3-419B-9D29-88E2E4D7B19B}" destId="{0BBBBB62-B207-4C01-8300-BAA3C5845CD3}" srcOrd="0" destOrd="0" presId="urn:microsoft.com/office/officeart/2005/8/layout/vList2"/>
    <dgm:cxn modelId="{FBE26A05-A45B-45F2-BDE4-E2393BA25A04}" type="presOf" srcId="{EB43AAD0-666F-4F6A-B4D2-7B7BCC32769B}" destId="{09CA0E9C-95D7-4CE1-B30A-C87866D1AE81}" srcOrd="0" destOrd="0" presId="urn:microsoft.com/office/officeart/2005/8/layout/vList2"/>
    <dgm:cxn modelId="{C9B58FF8-4F61-4E2A-8E91-F54837F0B50C}" type="presOf" srcId="{F7852483-FEE8-4A36-AB3E-188C1C48FC53}" destId="{5DD605F2-4673-485F-9291-4E41B3C6D0A9}" srcOrd="0" destOrd="0" presId="urn:microsoft.com/office/officeart/2005/8/layout/vList2"/>
    <dgm:cxn modelId="{84DB15A3-D4E0-4272-A838-7472E8BC3ECA}" srcId="{F7852483-FEE8-4A36-AB3E-188C1C48FC53}" destId="{28C52866-2FC3-419B-9D29-88E2E4D7B19B}" srcOrd="2" destOrd="0" parTransId="{A5D6C465-D12B-4605-8FDF-32ADDEDD9219}" sibTransId="{D0BD9F90-1127-4F18-9D18-6B4716629582}"/>
    <dgm:cxn modelId="{84856927-B6B3-4470-A59C-2E6559779BB1}" type="presOf" srcId="{32A1136C-C554-42FC-A699-99762DFB4506}" destId="{9A9500BD-5448-4AA9-B409-659BC4FCF8F7}" srcOrd="0" destOrd="0" presId="urn:microsoft.com/office/officeart/2005/8/layout/vList2"/>
    <dgm:cxn modelId="{F08B2085-7B7A-4C5B-9E76-7E8B379B882F}" srcId="{F7852483-FEE8-4A36-AB3E-188C1C48FC53}" destId="{32A1136C-C554-42FC-A699-99762DFB4506}" srcOrd="0" destOrd="0" parTransId="{5F12DC17-3ABD-4173-992C-716D5ADC4BDE}" sibTransId="{DA42503F-370C-4DFC-8C7E-6751ED54DBC3}"/>
    <dgm:cxn modelId="{AA59BAC5-8326-44C7-837E-BEE985C71D39}" type="presParOf" srcId="{5DD605F2-4673-485F-9291-4E41B3C6D0A9}" destId="{9A9500BD-5448-4AA9-B409-659BC4FCF8F7}" srcOrd="0" destOrd="0" presId="urn:microsoft.com/office/officeart/2005/8/layout/vList2"/>
    <dgm:cxn modelId="{B81D4EA9-0ED2-4C6B-A030-576BEA96B3D8}" type="presParOf" srcId="{5DD605F2-4673-485F-9291-4E41B3C6D0A9}" destId="{59DDD68E-7F14-48F2-A7E3-B40225057D8A}" srcOrd="1" destOrd="0" presId="urn:microsoft.com/office/officeart/2005/8/layout/vList2"/>
    <dgm:cxn modelId="{C544DBDE-6CBE-4838-B081-2A9293E34A34}" type="presParOf" srcId="{5DD605F2-4673-485F-9291-4E41B3C6D0A9}" destId="{09CA0E9C-95D7-4CE1-B30A-C87866D1AE81}" srcOrd="2" destOrd="0" presId="urn:microsoft.com/office/officeart/2005/8/layout/vList2"/>
    <dgm:cxn modelId="{CD50F31E-94E2-44D9-88A4-EB8FF3FD9133}" type="presParOf" srcId="{5DD605F2-4673-485F-9291-4E41B3C6D0A9}" destId="{48768D5D-0F5B-4EEA-832D-9B7E23435602}" srcOrd="3" destOrd="0" presId="urn:microsoft.com/office/officeart/2005/8/layout/vList2"/>
    <dgm:cxn modelId="{E878506F-C10F-4DF7-8374-DF6ECA574B2C}" type="presParOf" srcId="{5DD605F2-4673-485F-9291-4E41B3C6D0A9}" destId="{0BBBBB62-B207-4C01-8300-BAA3C5845CD3}" srcOrd="4" destOrd="0" presId="urn:microsoft.com/office/officeart/2005/8/layout/vList2"/>
    <dgm:cxn modelId="{508ED839-0B90-4778-B566-5DEE367203FE}" type="presParOf" srcId="{5DD605F2-4673-485F-9291-4E41B3C6D0A9}" destId="{EB4744F5-CC88-41EC-9755-2471ABF3D1D2}" srcOrd="5" destOrd="0" presId="urn:microsoft.com/office/officeart/2005/8/layout/vList2"/>
    <dgm:cxn modelId="{2070E060-56D6-4BF4-8713-755EF128672C}" type="presParOf" srcId="{5DD605F2-4673-485F-9291-4E41B3C6D0A9}" destId="{70EDB607-E54B-45EA-B340-377BCEF327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E00EB0-C184-4B7D-8E68-9B276127077B}" type="doc">
      <dgm:prSet loTypeId="urn:microsoft.com/office/officeart/2005/8/layout/venn1" loCatId="relationship" qsTypeId="urn:microsoft.com/office/officeart/2005/8/quickstyle/simple1" qsCatId="simple" csTypeId="urn:microsoft.com/office/officeart/2005/8/colors/accent1_2" csCatId="accent1" phldr="1"/>
      <dgm:spPr/>
    </dgm:pt>
    <dgm:pt modelId="{CD5D1780-A4AD-488E-9653-D877A4BC144F}">
      <dgm:prSet phldrT="[Текст]" custT="1"/>
      <dgm:spPr/>
      <dgm:t>
        <a:bodyPr/>
        <a:lstStyle/>
        <a:p>
          <a:r>
            <a:rPr lang="ru-RU" sz="2400" b="1" i="1" dirty="0"/>
            <a:t>деньги</a:t>
          </a:r>
          <a:endParaRPr lang="ru-RU" sz="2400" dirty="0"/>
        </a:p>
      </dgm:t>
    </dgm:pt>
    <dgm:pt modelId="{4DDD4138-4BC5-4D05-8352-88CF1E83FCC2}" type="parTrans" cxnId="{D72F24C0-08F2-4F8E-B784-03247EDE6FD9}">
      <dgm:prSet/>
      <dgm:spPr/>
      <dgm:t>
        <a:bodyPr/>
        <a:lstStyle/>
        <a:p>
          <a:endParaRPr lang="ru-RU"/>
        </a:p>
      </dgm:t>
    </dgm:pt>
    <dgm:pt modelId="{57D2BCE9-A13A-468E-BE89-B1635F5C8F3C}" type="sibTrans" cxnId="{D72F24C0-08F2-4F8E-B784-03247EDE6FD9}">
      <dgm:prSet/>
      <dgm:spPr/>
      <dgm:t>
        <a:bodyPr/>
        <a:lstStyle/>
        <a:p>
          <a:endParaRPr lang="ru-RU"/>
        </a:p>
      </dgm:t>
    </dgm:pt>
    <dgm:pt modelId="{5932987F-392F-484E-8AC2-EB43D01E3E85}">
      <dgm:prSet phldrT="[Текст]" custT="1"/>
      <dgm:spPr/>
      <dgm:t>
        <a:bodyPr/>
        <a:lstStyle/>
        <a:p>
          <a:r>
            <a:rPr lang="ru-RU" sz="2300" b="1" i="1" dirty="0" smtClean="0"/>
            <a:t>доход         </a:t>
          </a:r>
          <a:endParaRPr lang="ru-RU" sz="2300" b="1" i="1" dirty="0"/>
        </a:p>
        <a:p>
          <a:endParaRPr lang="ru-RU" sz="1800" b="1" i="1" dirty="0"/>
        </a:p>
        <a:p>
          <a:r>
            <a:rPr lang="ru-RU" sz="2300" b="1" i="1" dirty="0" smtClean="0"/>
            <a:t>              процент</a:t>
          </a:r>
        </a:p>
        <a:p>
          <a:endParaRPr lang="ru-RU" sz="2300" b="1" i="1" dirty="0" smtClean="0"/>
        </a:p>
        <a:p>
          <a:r>
            <a:rPr lang="ru-RU" sz="2300" b="1" i="1" dirty="0" smtClean="0"/>
            <a:t>                         накопления</a:t>
          </a:r>
        </a:p>
        <a:p>
          <a:endParaRPr lang="ru-RU" sz="2300" b="1" i="1" dirty="0" smtClean="0"/>
        </a:p>
        <a:p>
          <a:r>
            <a:rPr lang="ru-RU" sz="2300" b="1" i="1" dirty="0" smtClean="0"/>
            <a:t>                             инвестиции</a:t>
          </a:r>
        </a:p>
        <a:p>
          <a:r>
            <a:rPr lang="ru-RU" sz="2300" b="1" i="1" dirty="0" smtClean="0"/>
            <a:t>     </a:t>
          </a:r>
          <a:endParaRPr lang="ru-RU" sz="2300" dirty="0"/>
        </a:p>
      </dgm:t>
    </dgm:pt>
    <dgm:pt modelId="{B1374562-E7DE-4486-BB96-2F4D936D650D}" type="parTrans" cxnId="{CB27B37D-C2CB-4022-8F7A-111EC6C2B22A}">
      <dgm:prSet/>
      <dgm:spPr/>
      <dgm:t>
        <a:bodyPr/>
        <a:lstStyle/>
        <a:p>
          <a:endParaRPr lang="ru-RU"/>
        </a:p>
      </dgm:t>
    </dgm:pt>
    <dgm:pt modelId="{EF6131CB-D83D-424D-9F0D-5E211A7B9BEC}" type="sibTrans" cxnId="{CB27B37D-C2CB-4022-8F7A-111EC6C2B22A}">
      <dgm:prSet/>
      <dgm:spPr/>
      <dgm:t>
        <a:bodyPr/>
        <a:lstStyle/>
        <a:p>
          <a:endParaRPr lang="ru-RU"/>
        </a:p>
      </dgm:t>
    </dgm:pt>
    <dgm:pt modelId="{D426E993-8B31-4EB9-AA95-1A3C49905449}">
      <dgm:prSet phldrT="[Текст]" custT="1"/>
      <dgm:spPr/>
      <dgm:t>
        <a:bodyPr/>
        <a:lstStyle/>
        <a:p>
          <a:endParaRPr lang="ru-RU" sz="3200" b="1" i="1" dirty="0" smtClean="0"/>
        </a:p>
        <a:p>
          <a:r>
            <a:rPr lang="ru-RU" sz="2300" b="1" i="1" dirty="0" smtClean="0"/>
            <a:t>страховка</a:t>
          </a:r>
          <a:endParaRPr lang="ru-RU" sz="2300" dirty="0"/>
        </a:p>
      </dgm:t>
    </dgm:pt>
    <dgm:pt modelId="{E7A8237B-F040-467E-9BD5-A2E32B559A08}" type="parTrans" cxnId="{A5279A99-F630-426B-B680-2AA3FF98EFA3}">
      <dgm:prSet/>
      <dgm:spPr/>
      <dgm:t>
        <a:bodyPr/>
        <a:lstStyle/>
        <a:p>
          <a:endParaRPr lang="ru-RU"/>
        </a:p>
      </dgm:t>
    </dgm:pt>
    <dgm:pt modelId="{4948CFF0-9DFF-4364-A8FA-3DF93E9F4300}" type="sibTrans" cxnId="{A5279A99-F630-426B-B680-2AA3FF98EFA3}">
      <dgm:prSet/>
      <dgm:spPr/>
      <dgm:t>
        <a:bodyPr/>
        <a:lstStyle/>
        <a:p>
          <a:endParaRPr lang="ru-RU"/>
        </a:p>
      </dgm:t>
    </dgm:pt>
    <dgm:pt modelId="{B57B80A3-ECF6-4EEC-95FA-346AEAA6DB56}">
      <dgm:prSet phldrT="[Текст]" custT="1"/>
      <dgm:spPr/>
      <dgm:t>
        <a:bodyPr/>
        <a:lstStyle/>
        <a:p>
          <a:r>
            <a:rPr lang="ru-RU" sz="2300" b="1" i="1" dirty="0"/>
            <a:t>риск    </a:t>
          </a:r>
          <a:endParaRPr lang="ru-RU" sz="2300" dirty="0"/>
        </a:p>
      </dgm:t>
    </dgm:pt>
    <dgm:pt modelId="{D4475EB8-B2BF-4D03-A63B-38AA942B82DE}" type="parTrans" cxnId="{20921071-59E7-4DA4-A092-B168897BC912}">
      <dgm:prSet/>
      <dgm:spPr/>
      <dgm:t>
        <a:bodyPr/>
        <a:lstStyle/>
        <a:p>
          <a:endParaRPr lang="ru-RU"/>
        </a:p>
      </dgm:t>
    </dgm:pt>
    <dgm:pt modelId="{DA7269CF-C277-4361-8A08-9B54811F69A5}" type="sibTrans" cxnId="{20921071-59E7-4DA4-A092-B168897BC912}">
      <dgm:prSet/>
      <dgm:spPr/>
      <dgm:t>
        <a:bodyPr/>
        <a:lstStyle/>
        <a:p>
          <a:endParaRPr lang="ru-RU"/>
        </a:p>
      </dgm:t>
    </dgm:pt>
    <dgm:pt modelId="{5517A16E-4076-40A7-98A6-8C72582EFE58}">
      <dgm:prSet phldrT="[Текст]" custT="1"/>
      <dgm:spPr/>
      <dgm:t>
        <a:bodyPr/>
        <a:lstStyle/>
        <a:p>
          <a:r>
            <a:rPr lang="ru-RU" sz="2300" b="1" i="1" dirty="0"/>
            <a:t>пенсия</a:t>
          </a:r>
          <a:endParaRPr lang="ru-RU" sz="2300" dirty="0"/>
        </a:p>
      </dgm:t>
    </dgm:pt>
    <dgm:pt modelId="{6ED14586-23E2-48FA-B564-E573679D402F}" type="parTrans" cxnId="{38350B06-F3C9-4765-8D55-6322761DBE45}">
      <dgm:prSet/>
      <dgm:spPr/>
      <dgm:t>
        <a:bodyPr/>
        <a:lstStyle/>
        <a:p>
          <a:endParaRPr lang="ru-RU"/>
        </a:p>
      </dgm:t>
    </dgm:pt>
    <dgm:pt modelId="{4C4E4542-DB95-4472-8622-2F06447FDD20}" type="sibTrans" cxnId="{38350B06-F3C9-4765-8D55-6322761DBE45}">
      <dgm:prSet/>
      <dgm:spPr/>
      <dgm:t>
        <a:bodyPr/>
        <a:lstStyle/>
        <a:p>
          <a:endParaRPr lang="ru-RU"/>
        </a:p>
      </dgm:t>
    </dgm:pt>
    <dgm:pt modelId="{2BEDEB4B-125F-4107-9B4C-100B419682D3}">
      <dgm:prSet phldrT="[Текст]" custT="1"/>
      <dgm:spPr/>
      <dgm:t>
        <a:bodyPr/>
        <a:lstStyle/>
        <a:p>
          <a:r>
            <a:rPr lang="ru-RU" sz="2400" b="1" i="1" dirty="0" smtClean="0"/>
            <a:t>       </a:t>
          </a:r>
          <a:r>
            <a:rPr lang="ru-RU" sz="2300" b="1" i="1" dirty="0" smtClean="0"/>
            <a:t>банковский счет</a:t>
          </a:r>
        </a:p>
        <a:p>
          <a:r>
            <a:rPr lang="ru-RU" sz="2300" b="1" i="1" dirty="0" smtClean="0"/>
            <a:t>                       </a:t>
          </a:r>
        </a:p>
        <a:p>
          <a:r>
            <a:rPr lang="ru-RU" sz="2300" b="1" i="1" dirty="0" smtClean="0"/>
            <a:t> инфляция</a:t>
          </a:r>
          <a:endParaRPr lang="ru-RU" sz="2300" b="1" i="1" dirty="0"/>
        </a:p>
      </dgm:t>
    </dgm:pt>
    <dgm:pt modelId="{E467F474-356A-4EC2-9CFA-541BAFFF8E78}" type="parTrans" cxnId="{8A383EE2-251F-4CC8-A2EF-6F16E7FFA5C8}">
      <dgm:prSet/>
      <dgm:spPr/>
      <dgm:t>
        <a:bodyPr/>
        <a:lstStyle/>
        <a:p>
          <a:endParaRPr lang="ru-RU"/>
        </a:p>
      </dgm:t>
    </dgm:pt>
    <dgm:pt modelId="{9C312130-A5DE-43AE-80CF-B9169BE06325}" type="sibTrans" cxnId="{8A383EE2-251F-4CC8-A2EF-6F16E7FFA5C8}">
      <dgm:prSet/>
      <dgm:spPr/>
      <dgm:t>
        <a:bodyPr/>
        <a:lstStyle/>
        <a:p>
          <a:endParaRPr lang="ru-RU"/>
        </a:p>
      </dgm:t>
    </dgm:pt>
    <dgm:pt modelId="{421F3A80-440C-47F1-807E-8C0110C81581}">
      <dgm:prSet phldrT="[Текст]" custT="1"/>
      <dgm:spPr/>
      <dgm:t>
        <a:bodyPr/>
        <a:lstStyle/>
        <a:p>
          <a:r>
            <a:rPr lang="ru-RU" sz="2300" b="1" i="1" dirty="0" smtClean="0"/>
            <a:t>                        товары</a:t>
          </a:r>
        </a:p>
        <a:p>
          <a:endParaRPr lang="ru-RU" sz="1800" b="1" i="1" dirty="0" smtClean="0"/>
        </a:p>
        <a:p>
          <a:r>
            <a:rPr lang="ru-RU" sz="2300" b="1" i="1" dirty="0" smtClean="0"/>
            <a:t>        услуги</a:t>
          </a:r>
          <a:endParaRPr lang="ru-RU" sz="2300" b="1" i="1" dirty="0"/>
        </a:p>
        <a:p>
          <a:endParaRPr lang="ru-RU" sz="2300" b="1" i="1" dirty="0"/>
        </a:p>
        <a:p>
          <a:r>
            <a:rPr lang="ru-RU" sz="2300" b="1" i="1" dirty="0"/>
            <a:t>права </a:t>
          </a:r>
          <a:r>
            <a:rPr lang="ru-RU" sz="2300" b="1" i="1" dirty="0" smtClean="0"/>
            <a:t>покупателей      </a:t>
          </a:r>
          <a:endParaRPr lang="ru-RU" sz="2300" dirty="0"/>
        </a:p>
      </dgm:t>
    </dgm:pt>
    <dgm:pt modelId="{9BA40C06-A728-4B9D-9A65-04D6D02043C7}" type="parTrans" cxnId="{70E6A746-3FA8-4702-A859-1C066B686776}">
      <dgm:prSet/>
      <dgm:spPr/>
      <dgm:t>
        <a:bodyPr/>
        <a:lstStyle/>
        <a:p>
          <a:endParaRPr lang="ru-RU"/>
        </a:p>
      </dgm:t>
    </dgm:pt>
    <dgm:pt modelId="{84AEEACC-F39A-4C10-BF7A-4B1E5B775E6B}" type="sibTrans" cxnId="{70E6A746-3FA8-4702-A859-1C066B686776}">
      <dgm:prSet/>
      <dgm:spPr/>
      <dgm:t>
        <a:bodyPr/>
        <a:lstStyle/>
        <a:p>
          <a:endParaRPr lang="ru-RU"/>
        </a:p>
      </dgm:t>
    </dgm:pt>
    <dgm:pt modelId="{F69386FE-E0B3-4E11-BE12-EF317945BFEB}">
      <dgm:prSet phldrT="[Текст]"/>
      <dgm:spPr/>
      <dgm:t>
        <a:bodyPr/>
        <a:lstStyle/>
        <a:p>
          <a:endParaRPr lang="ru-RU" dirty="0"/>
        </a:p>
      </dgm:t>
    </dgm:pt>
    <dgm:pt modelId="{9E2F1559-AC0F-4F0E-8EFA-203BF21DA7DB}" type="parTrans" cxnId="{DCC91AB5-1069-4D4D-9C7F-FCEB869B26B6}">
      <dgm:prSet/>
      <dgm:spPr/>
      <dgm:t>
        <a:bodyPr/>
        <a:lstStyle/>
        <a:p>
          <a:endParaRPr lang="ru-RU"/>
        </a:p>
      </dgm:t>
    </dgm:pt>
    <dgm:pt modelId="{F9564CB4-2E34-48DA-8CBC-94073D2B8462}" type="sibTrans" cxnId="{DCC91AB5-1069-4D4D-9C7F-FCEB869B26B6}">
      <dgm:prSet/>
      <dgm:spPr/>
      <dgm:t>
        <a:bodyPr/>
        <a:lstStyle/>
        <a:p>
          <a:endParaRPr lang="ru-RU"/>
        </a:p>
      </dgm:t>
    </dgm:pt>
    <dgm:pt modelId="{C5FAEA3B-29E3-4E84-AD0E-918BF9374C83}">
      <dgm:prSet phldrT="[Текст]"/>
      <dgm:spPr/>
      <dgm:t>
        <a:bodyPr/>
        <a:lstStyle/>
        <a:p>
          <a:endParaRPr lang="ru-RU" dirty="0"/>
        </a:p>
      </dgm:t>
    </dgm:pt>
    <dgm:pt modelId="{F3864A88-CDCB-4E4B-81D6-AE50C2DF9551}" type="parTrans" cxnId="{9CE2E3B9-C8B1-4067-9863-0C635F7338FE}">
      <dgm:prSet/>
      <dgm:spPr/>
      <dgm:t>
        <a:bodyPr/>
        <a:lstStyle/>
        <a:p>
          <a:endParaRPr lang="ru-RU"/>
        </a:p>
      </dgm:t>
    </dgm:pt>
    <dgm:pt modelId="{D8987F3B-2D61-44A5-A04E-351D4FCD8A4A}" type="sibTrans" cxnId="{9CE2E3B9-C8B1-4067-9863-0C635F7338FE}">
      <dgm:prSet/>
      <dgm:spPr/>
      <dgm:t>
        <a:bodyPr/>
        <a:lstStyle/>
        <a:p>
          <a:endParaRPr lang="ru-RU"/>
        </a:p>
      </dgm:t>
    </dgm:pt>
    <dgm:pt modelId="{677B857E-41B8-4EBB-A735-6EFE0742D391}">
      <dgm:prSet phldrT="[Текст]"/>
      <dgm:spPr/>
      <dgm:t>
        <a:bodyPr/>
        <a:lstStyle/>
        <a:p>
          <a:endParaRPr lang="ru-RU" dirty="0"/>
        </a:p>
      </dgm:t>
    </dgm:pt>
    <dgm:pt modelId="{35709DB5-571F-43DC-8ED9-66B9C7864DD5}" type="parTrans" cxnId="{99E289BF-EE73-4C10-A4F1-BC26A5A06764}">
      <dgm:prSet/>
      <dgm:spPr/>
      <dgm:t>
        <a:bodyPr/>
        <a:lstStyle/>
        <a:p>
          <a:endParaRPr lang="ru-RU"/>
        </a:p>
      </dgm:t>
    </dgm:pt>
    <dgm:pt modelId="{AAF9DFD2-4F18-4AE5-9E37-1741F6D68B4C}" type="sibTrans" cxnId="{99E289BF-EE73-4C10-A4F1-BC26A5A06764}">
      <dgm:prSet/>
      <dgm:spPr/>
      <dgm:t>
        <a:bodyPr/>
        <a:lstStyle/>
        <a:p>
          <a:endParaRPr lang="ru-RU"/>
        </a:p>
      </dgm:t>
    </dgm:pt>
    <dgm:pt modelId="{0B2A4440-D912-4698-B307-418FAC549E98}">
      <dgm:prSet phldrT="[Текст]"/>
      <dgm:spPr/>
      <dgm:t>
        <a:bodyPr/>
        <a:lstStyle/>
        <a:p>
          <a:endParaRPr lang="ru-RU" dirty="0"/>
        </a:p>
      </dgm:t>
    </dgm:pt>
    <dgm:pt modelId="{D18A2BD7-CA60-496F-852D-924045E080F9}" type="parTrans" cxnId="{85877256-1511-402D-A7AD-250883B5EA85}">
      <dgm:prSet/>
      <dgm:spPr/>
      <dgm:t>
        <a:bodyPr/>
        <a:lstStyle/>
        <a:p>
          <a:endParaRPr lang="ru-RU"/>
        </a:p>
      </dgm:t>
    </dgm:pt>
    <dgm:pt modelId="{C988D87D-43BA-4B38-A730-A3FC59ABBCF3}" type="sibTrans" cxnId="{85877256-1511-402D-A7AD-250883B5EA85}">
      <dgm:prSet/>
      <dgm:spPr/>
      <dgm:t>
        <a:bodyPr/>
        <a:lstStyle/>
        <a:p>
          <a:endParaRPr lang="ru-RU"/>
        </a:p>
      </dgm:t>
    </dgm:pt>
    <dgm:pt modelId="{8C88D007-6C68-4AA7-A025-EB6C505388A3}" type="pres">
      <dgm:prSet presAssocID="{E6E00EB0-C184-4B7D-8E68-9B276127077B}" presName="compositeShape" presStyleCnt="0">
        <dgm:presLayoutVars>
          <dgm:chMax val="7"/>
          <dgm:dir/>
          <dgm:resizeHandles val="exact"/>
        </dgm:presLayoutVars>
      </dgm:prSet>
      <dgm:spPr/>
    </dgm:pt>
    <dgm:pt modelId="{4D8894BC-9563-44ED-978B-E48E27C3028F}" type="pres">
      <dgm:prSet presAssocID="{CD5D1780-A4AD-488E-9653-D877A4BC144F}" presName="circ1" presStyleLbl="vennNode1" presStyleIdx="0" presStyleCnt="7" custScaleX="162583" custScaleY="113847"/>
      <dgm:spPr>
        <a:blipFill rotWithShape="0">
          <a:blip xmlns:r="http://schemas.openxmlformats.org/officeDocument/2006/relationships" r:embed="rId1"/>
          <a:stretch>
            <a:fillRect/>
          </a:stretch>
        </a:blipFill>
      </dgm:spPr>
      <dgm:t>
        <a:bodyPr/>
        <a:lstStyle/>
        <a:p>
          <a:endParaRPr lang="ru-RU"/>
        </a:p>
      </dgm:t>
    </dgm:pt>
    <dgm:pt modelId="{25948C62-EB5D-4665-953A-09A5D35FA2D8}" type="pres">
      <dgm:prSet presAssocID="{CD5D1780-A4AD-488E-9653-D877A4BC144F}" presName="circ1Tx" presStyleLbl="revTx" presStyleIdx="0" presStyleCnt="0" custScaleY="36228" custLinFactNeighborX="-20731" custLinFactNeighborY="-65898">
        <dgm:presLayoutVars>
          <dgm:chMax val="0"/>
          <dgm:chPref val="0"/>
          <dgm:bulletEnabled val="1"/>
        </dgm:presLayoutVars>
      </dgm:prSet>
      <dgm:spPr/>
      <dgm:t>
        <a:bodyPr/>
        <a:lstStyle/>
        <a:p>
          <a:endParaRPr lang="ru-RU"/>
        </a:p>
      </dgm:t>
    </dgm:pt>
    <dgm:pt modelId="{882685E4-2653-4CE6-A870-EA9CD6FBCAFB}" type="pres">
      <dgm:prSet presAssocID="{5932987F-392F-484E-8AC2-EB43D01E3E85}" presName="circ2" presStyleLbl="vennNode1" presStyleIdx="1" presStyleCnt="7" custScaleX="103916" custScaleY="74373"/>
      <dgm:spPr/>
      <dgm:t>
        <a:bodyPr/>
        <a:lstStyle/>
        <a:p>
          <a:endParaRPr lang="ru-RU"/>
        </a:p>
      </dgm:t>
    </dgm:pt>
    <dgm:pt modelId="{8C297B72-4BEC-4531-8B1D-05C596C1E526}" type="pres">
      <dgm:prSet presAssocID="{5932987F-392F-484E-8AC2-EB43D01E3E85}" presName="circ2Tx" presStyleLbl="revTx" presStyleIdx="0" presStyleCnt="0" custScaleX="177108" custScaleY="226495" custLinFactNeighborX="-10983" custLinFactNeighborY="34211">
        <dgm:presLayoutVars>
          <dgm:chMax val="0"/>
          <dgm:chPref val="0"/>
          <dgm:bulletEnabled val="1"/>
        </dgm:presLayoutVars>
      </dgm:prSet>
      <dgm:spPr/>
      <dgm:t>
        <a:bodyPr/>
        <a:lstStyle/>
        <a:p>
          <a:endParaRPr lang="ru-RU"/>
        </a:p>
      </dgm:t>
    </dgm:pt>
    <dgm:pt modelId="{1D0705A6-71EF-4E4D-AB0A-04B104018C1B}" type="pres">
      <dgm:prSet presAssocID="{D426E993-8B31-4EB9-AA95-1A3C49905449}" presName="circ3" presStyleLbl="vennNode1" presStyleIdx="2" presStyleCnt="7" custScaleX="89499" custScaleY="86663"/>
      <dgm:spPr/>
      <dgm:t>
        <a:bodyPr/>
        <a:lstStyle/>
        <a:p>
          <a:endParaRPr lang="ru-RU"/>
        </a:p>
      </dgm:t>
    </dgm:pt>
    <dgm:pt modelId="{567D6FBE-6D36-42BB-9051-B718414527C5}" type="pres">
      <dgm:prSet presAssocID="{D426E993-8B31-4EB9-AA95-1A3C49905449}" presName="circ3Tx" presStyleLbl="revTx" presStyleIdx="0" presStyleCnt="0" custScaleX="154647" custLinFactNeighborX="9483" custLinFactNeighborY="71468">
        <dgm:presLayoutVars>
          <dgm:chMax val="0"/>
          <dgm:chPref val="0"/>
          <dgm:bulletEnabled val="1"/>
        </dgm:presLayoutVars>
      </dgm:prSet>
      <dgm:spPr/>
      <dgm:t>
        <a:bodyPr/>
        <a:lstStyle/>
        <a:p>
          <a:endParaRPr lang="ru-RU"/>
        </a:p>
      </dgm:t>
    </dgm:pt>
    <dgm:pt modelId="{1071323D-52C3-4C5E-A6B7-86BD8B3BF111}" type="pres">
      <dgm:prSet presAssocID="{B57B80A3-ECF6-4EEC-95FA-346AEAA6DB56}" presName="circ4" presStyleLbl="vennNode1" presStyleIdx="3" presStyleCnt="7" custScaleX="86793" custScaleY="79059"/>
      <dgm:spPr>
        <a:blipFill rotWithShape="0">
          <a:blip xmlns:r="http://schemas.openxmlformats.org/officeDocument/2006/relationships" r:embed="rId1"/>
          <a:stretch>
            <a:fillRect/>
          </a:stretch>
        </a:blipFill>
      </dgm:spPr>
    </dgm:pt>
    <dgm:pt modelId="{FFA3227B-5F1B-4CEA-B262-4729B5407996}" type="pres">
      <dgm:prSet presAssocID="{B57B80A3-ECF6-4EEC-95FA-346AEAA6DB56}" presName="circ4Tx" presStyleLbl="revTx" presStyleIdx="0" presStyleCnt="0" custScaleY="40412" custLinFactNeighborX="-26768" custLinFactNeighborY="49573">
        <dgm:presLayoutVars>
          <dgm:chMax val="0"/>
          <dgm:chPref val="0"/>
          <dgm:bulletEnabled val="1"/>
        </dgm:presLayoutVars>
      </dgm:prSet>
      <dgm:spPr/>
      <dgm:t>
        <a:bodyPr/>
        <a:lstStyle/>
        <a:p>
          <a:endParaRPr lang="ru-RU"/>
        </a:p>
      </dgm:t>
    </dgm:pt>
    <dgm:pt modelId="{1718B0C2-8EE3-43FC-8F88-2981BDB33DB4}" type="pres">
      <dgm:prSet presAssocID="{5517A16E-4076-40A7-98A6-8C72582EFE58}" presName="circ5" presStyleLbl="vennNode1" presStyleIdx="4" presStyleCnt="7" custScaleX="97125" custScaleY="79059"/>
      <dgm:spPr>
        <a:blipFill rotWithShape="0">
          <a:blip xmlns:r="http://schemas.openxmlformats.org/officeDocument/2006/relationships" r:embed="rId2"/>
          <a:stretch>
            <a:fillRect/>
          </a:stretch>
        </a:blipFill>
      </dgm:spPr>
      <dgm:t>
        <a:bodyPr/>
        <a:lstStyle/>
        <a:p>
          <a:endParaRPr lang="ru-RU"/>
        </a:p>
      </dgm:t>
    </dgm:pt>
    <dgm:pt modelId="{87D7F3F2-6D6A-4704-90AA-4C8314E5ACF1}" type="pres">
      <dgm:prSet presAssocID="{5517A16E-4076-40A7-98A6-8C72582EFE58}" presName="circ5Tx" presStyleLbl="revTx" presStyleIdx="0" presStyleCnt="0" custScaleY="33791" custLinFactNeighborX="86408" custLinFactNeighborY="5217">
        <dgm:presLayoutVars>
          <dgm:chMax val="0"/>
          <dgm:chPref val="0"/>
          <dgm:bulletEnabled val="1"/>
        </dgm:presLayoutVars>
      </dgm:prSet>
      <dgm:spPr/>
      <dgm:t>
        <a:bodyPr/>
        <a:lstStyle/>
        <a:p>
          <a:endParaRPr lang="ru-RU"/>
        </a:p>
      </dgm:t>
    </dgm:pt>
    <dgm:pt modelId="{CFF9D62C-346C-4FAC-86D1-5198B4773EF6}" type="pres">
      <dgm:prSet presAssocID="{2BEDEB4B-125F-4107-9B4C-100B419682D3}" presName="circ6" presStyleLbl="vennNode1" presStyleIdx="5" presStyleCnt="7"/>
      <dgm:spPr/>
      <dgm:t>
        <a:bodyPr/>
        <a:lstStyle/>
        <a:p>
          <a:endParaRPr lang="ru-RU"/>
        </a:p>
      </dgm:t>
    </dgm:pt>
    <dgm:pt modelId="{12EE9165-DB2F-4582-BF5D-150F566EF7DE}" type="pres">
      <dgm:prSet presAssocID="{2BEDEB4B-125F-4107-9B4C-100B419682D3}" presName="circ6Tx" presStyleLbl="revTx" presStyleIdx="0" presStyleCnt="0" custScaleX="152287" custScaleY="202419" custLinFactNeighborX="7429" custLinFactNeighborY="85126">
        <dgm:presLayoutVars>
          <dgm:chMax val="0"/>
          <dgm:chPref val="0"/>
          <dgm:bulletEnabled val="1"/>
        </dgm:presLayoutVars>
      </dgm:prSet>
      <dgm:spPr/>
      <dgm:t>
        <a:bodyPr/>
        <a:lstStyle/>
        <a:p>
          <a:endParaRPr lang="ru-RU"/>
        </a:p>
      </dgm:t>
    </dgm:pt>
    <dgm:pt modelId="{68CDC67C-C0CC-4CCA-BB2A-CE7456DC27F1}" type="pres">
      <dgm:prSet presAssocID="{421F3A80-440C-47F1-807E-8C0110C81581}" presName="circ7" presStyleLbl="vennNode1" presStyleIdx="6" presStyleCnt="7" custScaleX="118519" custScaleY="111423" custLinFactNeighborX="-3276" custLinFactNeighborY="-2293"/>
      <dgm:spPr>
        <a:blipFill rotWithShape="0">
          <a:blip xmlns:r="http://schemas.openxmlformats.org/officeDocument/2006/relationships" r:embed="rId3"/>
          <a:stretch>
            <a:fillRect/>
          </a:stretch>
        </a:blipFill>
      </dgm:spPr>
      <dgm:t>
        <a:bodyPr/>
        <a:lstStyle/>
        <a:p>
          <a:endParaRPr lang="ru-RU"/>
        </a:p>
      </dgm:t>
    </dgm:pt>
    <dgm:pt modelId="{582536BC-7883-4DD6-AE92-A822D358D2DF}" type="pres">
      <dgm:prSet presAssocID="{421F3A80-440C-47F1-807E-8C0110C81581}" presName="circ7Tx" presStyleLbl="revTx" presStyleIdx="0" presStyleCnt="0" custScaleX="149577" custScaleY="211258">
        <dgm:presLayoutVars>
          <dgm:chMax val="0"/>
          <dgm:chPref val="0"/>
          <dgm:bulletEnabled val="1"/>
        </dgm:presLayoutVars>
      </dgm:prSet>
      <dgm:spPr/>
      <dgm:t>
        <a:bodyPr/>
        <a:lstStyle/>
        <a:p>
          <a:endParaRPr lang="ru-RU"/>
        </a:p>
      </dgm:t>
    </dgm:pt>
  </dgm:ptLst>
  <dgm:cxnLst>
    <dgm:cxn modelId="{8E3EF889-AC40-425A-81C5-C0BA8FD32764}" type="presOf" srcId="{D426E993-8B31-4EB9-AA95-1A3C49905449}" destId="{567D6FBE-6D36-42BB-9051-B718414527C5}" srcOrd="0" destOrd="0" presId="urn:microsoft.com/office/officeart/2005/8/layout/venn1"/>
    <dgm:cxn modelId="{DBA956DE-1135-46D3-A097-2663E6CE853E}" type="presOf" srcId="{CD5D1780-A4AD-488E-9653-D877A4BC144F}" destId="{25948C62-EB5D-4665-953A-09A5D35FA2D8}" srcOrd="0" destOrd="0" presId="urn:microsoft.com/office/officeart/2005/8/layout/venn1"/>
    <dgm:cxn modelId="{38350B06-F3C9-4765-8D55-6322761DBE45}" srcId="{E6E00EB0-C184-4B7D-8E68-9B276127077B}" destId="{5517A16E-4076-40A7-98A6-8C72582EFE58}" srcOrd="4" destOrd="0" parTransId="{6ED14586-23E2-48FA-B564-E573679D402F}" sibTransId="{4C4E4542-DB95-4472-8622-2F06447FDD20}"/>
    <dgm:cxn modelId="{D72F24C0-08F2-4F8E-B784-03247EDE6FD9}" srcId="{E6E00EB0-C184-4B7D-8E68-9B276127077B}" destId="{CD5D1780-A4AD-488E-9653-D877A4BC144F}" srcOrd="0" destOrd="0" parTransId="{4DDD4138-4BC5-4D05-8352-88CF1E83FCC2}" sibTransId="{57D2BCE9-A13A-468E-BE89-B1635F5C8F3C}"/>
    <dgm:cxn modelId="{9FB13DDE-E760-490B-9783-9690D9F76970}" type="presOf" srcId="{E6E00EB0-C184-4B7D-8E68-9B276127077B}" destId="{8C88D007-6C68-4AA7-A025-EB6C505388A3}" srcOrd="0" destOrd="0" presId="urn:microsoft.com/office/officeart/2005/8/layout/venn1"/>
    <dgm:cxn modelId="{A5279A99-F630-426B-B680-2AA3FF98EFA3}" srcId="{E6E00EB0-C184-4B7D-8E68-9B276127077B}" destId="{D426E993-8B31-4EB9-AA95-1A3C49905449}" srcOrd="2" destOrd="0" parTransId="{E7A8237B-F040-467E-9BD5-A2E32B559A08}" sibTransId="{4948CFF0-9DFF-4364-A8FA-3DF93E9F4300}"/>
    <dgm:cxn modelId="{70E6A746-3FA8-4702-A859-1C066B686776}" srcId="{E6E00EB0-C184-4B7D-8E68-9B276127077B}" destId="{421F3A80-440C-47F1-807E-8C0110C81581}" srcOrd="6" destOrd="0" parTransId="{9BA40C06-A728-4B9D-9A65-04D6D02043C7}" sibTransId="{84AEEACC-F39A-4C10-BF7A-4B1E5B775E6B}"/>
    <dgm:cxn modelId="{CB27B37D-C2CB-4022-8F7A-111EC6C2B22A}" srcId="{E6E00EB0-C184-4B7D-8E68-9B276127077B}" destId="{5932987F-392F-484E-8AC2-EB43D01E3E85}" srcOrd="1" destOrd="0" parTransId="{B1374562-E7DE-4486-BB96-2F4D936D650D}" sibTransId="{EF6131CB-D83D-424D-9F0D-5E211A7B9BEC}"/>
    <dgm:cxn modelId="{5E5DF851-173A-4233-88B8-EE04D199F9BB}" type="presOf" srcId="{2BEDEB4B-125F-4107-9B4C-100B419682D3}" destId="{12EE9165-DB2F-4582-BF5D-150F566EF7DE}" srcOrd="0" destOrd="0" presId="urn:microsoft.com/office/officeart/2005/8/layout/venn1"/>
    <dgm:cxn modelId="{85877256-1511-402D-A7AD-250883B5EA85}" srcId="{E6E00EB0-C184-4B7D-8E68-9B276127077B}" destId="{0B2A4440-D912-4698-B307-418FAC549E98}" srcOrd="9" destOrd="0" parTransId="{D18A2BD7-CA60-496F-852D-924045E080F9}" sibTransId="{C988D87D-43BA-4B38-A730-A3FC59ABBCF3}"/>
    <dgm:cxn modelId="{20921071-59E7-4DA4-A092-B168897BC912}" srcId="{E6E00EB0-C184-4B7D-8E68-9B276127077B}" destId="{B57B80A3-ECF6-4EEC-95FA-346AEAA6DB56}" srcOrd="3" destOrd="0" parTransId="{D4475EB8-B2BF-4D03-A63B-38AA942B82DE}" sibTransId="{DA7269CF-C277-4361-8A08-9B54811F69A5}"/>
    <dgm:cxn modelId="{99E289BF-EE73-4C10-A4F1-BC26A5A06764}" srcId="{E6E00EB0-C184-4B7D-8E68-9B276127077B}" destId="{677B857E-41B8-4EBB-A735-6EFE0742D391}" srcOrd="8" destOrd="0" parTransId="{35709DB5-571F-43DC-8ED9-66B9C7864DD5}" sibTransId="{AAF9DFD2-4F18-4AE5-9E37-1741F6D68B4C}"/>
    <dgm:cxn modelId="{9CE2E3B9-C8B1-4067-9863-0C635F7338FE}" srcId="{E6E00EB0-C184-4B7D-8E68-9B276127077B}" destId="{C5FAEA3B-29E3-4E84-AD0E-918BF9374C83}" srcOrd="7" destOrd="0" parTransId="{F3864A88-CDCB-4E4B-81D6-AE50C2DF9551}" sibTransId="{D8987F3B-2D61-44A5-A04E-351D4FCD8A4A}"/>
    <dgm:cxn modelId="{A7C83951-6E13-45E5-8A36-5DC8716D77F2}" type="presOf" srcId="{5932987F-392F-484E-8AC2-EB43D01E3E85}" destId="{8C297B72-4BEC-4531-8B1D-05C596C1E526}" srcOrd="0" destOrd="0" presId="urn:microsoft.com/office/officeart/2005/8/layout/venn1"/>
    <dgm:cxn modelId="{DCC91AB5-1069-4D4D-9C7F-FCEB869B26B6}" srcId="{E6E00EB0-C184-4B7D-8E68-9B276127077B}" destId="{F69386FE-E0B3-4E11-BE12-EF317945BFEB}" srcOrd="10" destOrd="0" parTransId="{9E2F1559-AC0F-4F0E-8EFA-203BF21DA7DB}" sibTransId="{F9564CB4-2E34-48DA-8CBC-94073D2B8462}"/>
    <dgm:cxn modelId="{E477C2DF-788B-4DB3-BF5D-477643CC8D93}" type="presOf" srcId="{B57B80A3-ECF6-4EEC-95FA-346AEAA6DB56}" destId="{FFA3227B-5F1B-4CEA-B262-4729B5407996}" srcOrd="0" destOrd="0" presId="urn:microsoft.com/office/officeart/2005/8/layout/venn1"/>
    <dgm:cxn modelId="{B3A98B51-3B4E-4530-9356-7A1C622231C9}" type="presOf" srcId="{5517A16E-4076-40A7-98A6-8C72582EFE58}" destId="{87D7F3F2-6D6A-4704-90AA-4C8314E5ACF1}" srcOrd="0" destOrd="0" presId="urn:microsoft.com/office/officeart/2005/8/layout/venn1"/>
    <dgm:cxn modelId="{8A383EE2-251F-4CC8-A2EF-6F16E7FFA5C8}" srcId="{E6E00EB0-C184-4B7D-8E68-9B276127077B}" destId="{2BEDEB4B-125F-4107-9B4C-100B419682D3}" srcOrd="5" destOrd="0" parTransId="{E467F474-356A-4EC2-9CFA-541BAFFF8E78}" sibTransId="{9C312130-A5DE-43AE-80CF-B9169BE06325}"/>
    <dgm:cxn modelId="{50AE8A5A-0A2D-4B92-AF07-61D335060B59}" type="presOf" srcId="{421F3A80-440C-47F1-807E-8C0110C81581}" destId="{582536BC-7883-4DD6-AE92-A822D358D2DF}" srcOrd="0" destOrd="0" presId="urn:microsoft.com/office/officeart/2005/8/layout/venn1"/>
    <dgm:cxn modelId="{597B43C8-E31F-4E28-950A-4BCA66E0F425}" type="presParOf" srcId="{8C88D007-6C68-4AA7-A025-EB6C505388A3}" destId="{4D8894BC-9563-44ED-978B-E48E27C3028F}" srcOrd="0" destOrd="0" presId="urn:microsoft.com/office/officeart/2005/8/layout/venn1"/>
    <dgm:cxn modelId="{89C0F309-6969-4110-A10E-F304DE18E652}" type="presParOf" srcId="{8C88D007-6C68-4AA7-A025-EB6C505388A3}" destId="{25948C62-EB5D-4665-953A-09A5D35FA2D8}" srcOrd="1" destOrd="0" presId="urn:microsoft.com/office/officeart/2005/8/layout/venn1"/>
    <dgm:cxn modelId="{1C96A34B-862F-48F3-BF73-A23411C63C16}" type="presParOf" srcId="{8C88D007-6C68-4AA7-A025-EB6C505388A3}" destId="{882685E4-2653-4CE6-A870-EA9CD6FBCAFB}" srcOrd="2" destOrd="0" presId="urn:microsoft.com/office/officeart/2005/8/layout/venn1"/>
    <dgm:cxn modelId="{2D55DBF4-6022-4CE8-B47B-558CFA34F79D}" type="presParOf" srcId="{8C88D007-6C68-4AA7-A025-EB6C505388A3}" destId="{8C297B72-4BEC-4531-8B1D-05C596C1E526}" srcOrd="3" destOrd="0" presId="urn:microsoft.com/office/officeart/2005/8/layout/venn1"/>
    <dgm:cxn modelId="{B3152A4F-C341-4F46-9C1E-90E7E72DE678}" type="presParOf" srcId="{8C88D007-6C68-4AA7-A025-EB6C505388A3}" destId="{1D0705A6-71EF-4E4D-AB0A-04B104018C1B}" srcOrd="4" destOrd="0" presId="urn:microsoft.com/office/officeart/2005/8/layout/venn1"/>
    <dgm:cxn modelId="{40E98582-168F-4AF2-9E86-DBB2D05F774C}" type="presParOf" srcId="{8C88D007-6C68-4AA7-A025-EB6C505388A3}" destId="{567D6FBE-6D36-42BB-9051-B718414527C5}" srcOrd="5" destOrd="0" presId="urn:microsoft.com/office/officeart/2005/8/layout/venn1"/>
    <dgm:cxn modelId="{634FE36B-01D7-4637-9CB0-0B025B0D13AE}" type="presParOf" srcId="{8C88D007-6C68-4AA7-A025-EB6C505388A3}" destId="{1071323D-52C3-4C5E-A6B7-86BD8B3BF111}" srcOrd="6" destOrd="0" presId="urn:microsoft.com/office/officeart/2005/8/layout/venn1"/>
    <dgm:cxn modelId="{C6D59791-43E6-459A-9066-F75211701081}" type="presParOf" srcId="{8C88D007-6C68-4AA7-A025-EB6C505388A3}" destId="{FFA3227B-5F1B-4CEA-B262-4729B5407996}" srcOrd="7" destOrd="0" presId="urn:microsoft.com/office/officeart/2005/8/layout/venn1"/>
    <dgm:cxn modelId="{CB27D8F1-4771-4593-B8BD-F42FD86EEA3A}" type="presParOf" srcId="{8C88D007-6C68-4AA7-A025-EB6C505388A3}" destId="{1718B0C2-8EE3-43FC-8F88-2981BDB33DB4}" srcOrd="8" destOrd="0" presId="urn:microsoft.com/office/officeart/2005/8/layout/venn1"/>
    <dgm:cxn modelId="{466FC8AF-0B35-4D68-A517-9FEB3AD1FAAF}" type="presParOf" srcId="{8C88D007-6C68-4AA7-A025-EB6C505388A3}" destId="{87D7F3F2-6D6A-4704-90AA-4C8314E5ACF1}" srcOrd="9" destOrd="0" presId="urn:microsoft.com/office/officeart/2005/8/layout/venn1"/>
    <dgm:cxn modelId="{E7F98EDB-7CBB-4543-AD1B-AA9F3A2F3E36}" type="presParOf" srcId="{8C88D007-6C68-4AA7-A025-EB6C505388A3}" destId="{CFF9D62C-346C-4FAC-86D1-5198B4773EF6}" srcOrd="10" destOrd="0" presId="urn:microsoft.com/office/officeart/2005/8/layout/venn1"/>
    <dgm:cxn modelId="{F3CD7414-178F-4E78-9A3F-FCF60BE4F246}" type="presParOf" srcId="{8C88D007-6C68-4AA7-A025-EB6C505388A3}" destId="{12EE9165-DB2F-4582-BF5D-150F566EF7DE}" srcOrd="11" destOrd="0" presId="urn:microsoft.com/office/officeart/2005/8/layout/venn1"/>
    <dgm:cxn modelId="{840BC163-8C47-491F-9CA6-9B37ECD7FA9D}" type="presParOf" srcId="{8C88D007-6C68-4AA7-A025-EB6C505388A3}" destId="{68CDC67C-C0CC-4CCA-BB2A-CE7456DC27F1}" srcOrd="12" destOrd="0" presId="urn:microsoft.com/office/officeart/2005/8/layout/venn1"/>
    <dgm:cxn modelId="{14E3A835-473B-40FF-B5E6-C3866AA5DBF1}" type="presParOf" srcId="{8C88D007-6C68-4AA7-A025-EB6C505388A3}" destId="{582536BC-7883-4DD6-AE92-A822D358D2D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F2E3-EF42-4D42-804E-87906E499A21}">
      <dsp:nvSpPr>
        <dsp:cNvPr id="0" name=""/>
        <dsp:cNvSpPr/>
      </dsp:nvSpPr>
      <dsp:spPr>
        <a:xfrm>
          <a:off x="0" y="254680"/>
          <a:ext cx="11400091" cy="459188"/>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latin typeface="Arial" panose="020B0604020202020204" pitchFamily="34" charset="0"/>
              <a:cs typeface="Arial" panose="020B0604020202020204" pitchFamily="34" charset="0"/>
            </a:rPr>
            <a:t>Основной вопрос исследования </a:t>
          </a:r>
          <a:r>
            <a:rPr lang="en-US" sz="2800" b="1" kern="1200" dirty="0" smtClean="0">
              <a:latin typeface="Arial" panose="020B0604020202020204" pitchFamily="34" charset="0"/>
              <a:cs typeface="Arial" panose="020B0604020202020204" pitchFamily="34" charset="0"/>
            </a:rPr>
            <a:t>PISA</a:t>
          </a:r>
          <a:endParaRPr lang="ru-RU" sz="2800" b="1" kern="1200" dirty="0">
            <a:latin typeface="Arial" panose="020B0604020202020204" pitchFamily="34" charset="0"/>
            <a:cs typeface="Arial" panose="020B0604020202020204" pitchFamily="34" charset="0"/>
          </a:endParaRPr>
        </a:p>
      </dsp:txBody>
      <dsp:txXfrm>
        <a:off x="22416" y="277096"/>
        <a:ext cx="11355259" cy="414356"/>
      </dsp:txXfrm>
    </dsp:sp>
    <dsp:sp modelId="{9DA24BEF-93A6-41C7-8A0C-52310B7EB935}">
      <dsp:nvSpPr>
        <dsp:cNvPr id="0" name=""/>
        <dsp:cNvSpPr/>
      </dsp:nvSpPr>
      <dsp:spPr>
        <a:xfrm>
          <a:off x="0" y="713868"/>
          <a:ext cx="1140009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Arial" panose="020B0604020202020204" pitchFamily="34" charset="0"/>
              <a:cs typeface="Arial" panose="020B0604020202020204" pitchFamily="34" charset="0"/>
            </a:rPr>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endParaRPr lang="ru-RU" sz="2000" kern="1200" dirty="0">
            <a:latin typeface="Arial" panose="020B0604020202020204" pitchFamily="34" charset="0"/>
            <a:cs typeface="Arial" panose="020B0604020202020204" pitchFamily="34" charset="0"/>
          </a:endParaRPr>
        </a:p>
      </dsp:txBody>
      <dsp:txXfrm>
        <a:off x="0" y="713868"/>
        <a:ext cx="11400091" cy="1391040"/>
      </dsp:txXfrm>
    </dsp:sp>
    <dsp:sp modelId="{F697B56D-A374-4BE2-B065-71204C1D138F}">
      <dsp:nvSpPr>
        <dsp:cNvPr id="0" name=""/>
        <dsp:cNvSpPr/>
      </dsp:nvSpPr>
      <dsp:spPr>
        <a:xfrm>
          <a:off x="0" y="2216085"/>
          <a:ext cx="11400091" cy="870644"/>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solidFill>
                <a:schemeClr val="tx1"/>
              </a:solidFill>
              <a:latin typeface="Arial" panose="020B0604020202020204" pitchFamily="34" charset="0"/>
              <a:cs typeface="Arial" panose="020B0604020202020204" pitchFamily="34" charset="0"/>
            </a:rPr>
            <a:t>Анализ результатов </a:t>
          </a:r>
          <a:r>
            <a:rPr lang="en-US" sz="2800" b="1" kern="1200" dirty="0" smtClean="0">
              <a:solidFill>
                <a:schemeClr val="tx1"/>
              </a:solidFill>
              <a:latin typeface="Arial" panose="020B0604020202020204" pitchFamily="34" charset="0"/>
              <a:cs typeface="Arial" panose="020B0604020202020204" pitchFamily="34" charset="0"/>
            </a:rPr>
            <a:t>PISA</a:t>
          </a:r>
          <a:r>
            <a:rPr lang="ru-RU" sz="2800" b="1" kern="1200" dirty="0" smtClean="0">
              <a:solidFill>
                <a:schemeClr val="tx1"/>
              </a:solidFill>
              <a:latin typeface="Arial" panose="020B0604020202020204" pitchFamily="34" charset="0"/>
              <a:cs typeface="Arial" panose="020B0604020202020204" pitchFamily="34" charset="0"/>
            </a:rPr>
            <a:t> помог уточнить природу явления</a:t>
          </a:r>
          <a:endParaRPr lang="ru-RU" sz="2800" b="1" kern="1200" dirty="0">
            <a:solidFill>
              <a:schemeClr val="tx1"/>
            </a:solidFill>
            <a:latin typeface="Arial" panose="020B0604020202020204" pitchFamily="34" charset="0"/>
            <a:cs typeface="Arial" panose="020B0604020202020204" pitchFamily="34" charset="0"/>
          </a:endParaRPr>
        </a:p>
      </dsp:txBody>
      <dsp:txXfrm>
        <a:off x="42501" y="2258586"/>
        <a:ext cx="11315089" cy="785642"/>
      </dsp:txXfrm>
    </dsp:sp>
    <dsp:sp modelId="{AD5F6E30-F3B5-4369-BEF9-33075471E37E}">
      <dsp:nvSpPr>
        <dsp:cNvPr id="0" name=""/>
        <dsp:cNvSpPr/>
      </dsp:nvSpPr>
      <dsp:spPr>
        <a:xfrm>
          <a:off x="0" y="3047318"/>
          <a:ext cx="1140009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0" kern="1200" dirty="0" smtClean="0">
              <a:latin typeface="Arial" panose="020B0604020202020204" pitchFamily="34" charset="0"/>
              <a:cs typeface="Arial" panose="020B0604020202020204" pitchFamily="34" charset="0"/>
            </a:rPr>
            <a:t>Учёт эффекта «</a:t>
          </a:r>
          <a:r>
            <a:rPr lang="ru-RU" sz="2000" b="0" kern="1200" dirty="0" err="1" smtClean="0">
              <a:latin typeface="Arial" panose="020B0604020202020204" pitchFamily="34" charset="0"/>
              <a:cs typeface="Arial" panose="020B0604020202020204" pitchFamily="34" charset="0"/>
            </a:rPr>
            <a:t>ситуационности</a:t>
          </a:r>
          <a:r>
            <a:rPr lang="ru-RU" sz="2000" b="0" kern="1200" dirty="0" smtClean="0">
              <a:latin typeface="Arial" panose="020B0604020202020204" pitchFamily="34" charset="0"/>
              <a:cs typeface="Arial" panose="020B0604020202020204" pitchFamily="34" charset="0"/>
            </a:rPr>
            <a:t> знаний» требует включения в учебный процесс заданий, сформулированных во </a:t>
          </a:r>
          <a:r>
            <a:rPr lang="ru-RU" sz="2000" b="0" kern="1200" dirty="0" err="1" smtClean="0">
              <a:latin typeface="Arial" panose="020B0604020202020204" pitchFamily="34" charset="0"/>
              <a:cs typeface="Arial" panose="020B0604020202020204" pitchFamily="34" charset="0"/>
            </a:rPr>
            <a:t>внеучебном</a:t>
          </a:r>
          <a:r>
            <a:rPr lang="ru-RU" sz="2000" b="0" kern="1200" dirty="0" smtClean="0">
              <a:latin typeface="Arial" panose="020B0604020202020204" pitchFamily="34" charset="0"/>
              <a:cs typeface="Arial" panose="020B0604020202020204" pitchFamily="34" charset="0"/>
            </a:rPr>
            <a:t> контексте, без указания (явного или неявного) на способ действий </a:t>
          </a:r>
          <a:endParaRPr lang="ru-RU" sz="2000" b="0" kern="1200" dirty="0">
            <a:latin typeface="Arial" panose="020B0604020202020204" pitchFamily="34" charset="0"/>
            <a:cs typeface="Arial" panose="020B0604020202020204" pitchFamily="34" charset="0"/>
          </a:endParaRPr>
        </a:p>
      </dsp:txBody>
      <dsp:txXfrm>
        <a:off x="0" y="3047318"/>
        <a:ext cx="11400091" cy="1059840"/>
      </dsp:txXfrm>
    </dsp:sp>
    <dsp:sp modelId="{B1C50202-DC43-455F-BDE6-7459BBEC7829}">
      <dsp:nvSpPr>
        <dsp:cNvPr id="0" name=""/>
        <dsp:cNvSpPr/>
      </dsp:nvSpPr>
      <dsp:spPr>
        <a:xfrm>
          <a:off x="0" y="4019517"/>
          <a:ext cx="11400091" cy="882625"/>
        </a:xfrm>
        <a:prstGeom prst="roundRect">
          <a:avLst/>
        </a:prstGeom>
        <a:solidFill>
          <a:schemeClr val="bg2">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solidFill>
                <a:schemeClr val="tx1"/>
              </a:solidFill>
              <a:latin typeface="Arial" panose="020B0604020202020204" pitchFamily="34" charset="0"/>
              <a:cs typeface="Arial" panose="020B0604020202020204" pitchFamily="34" charset="0"/>
            </a:rPr>
            <a:t>Российские учащиеся в исследовании </a:t>
          </a:r>
          <a:r>
            <a:rPr lang="en-US" sz="2800" b="1" kern="1200" dirty="0" smtClean="0">
              <a:solidFill>
                <a:schemeClr val="tx1"/>
              </a:solidFill>
              <a:latin typeface="Arial" panose="020B0604020202020204" pitchFamily="34" charset="0"/>
              <a:cs typeface="Arial" panose="020B0604020202020204" pitchFamily="34" charset="0"/>
            </a:rPr>
            <a:t>PISA</a:t>
          </a:r>
          <a:r>
            <a:rPr lang="ru-RU" sz="2800" b="1" kern="1200" dirty="0" smtClean="0">
              <a:solidFill>
                <a:schemeClr val="tx1"/>
              </a:solidFill>
              <a:latin typeface="Arial" panose="020B0604020202020204" pitchFamily="34" charset="0"/>
              <a:cs typeface="Arial" panose="020B0604020202020204" pitchFamily="34" charset="0"/>
            </a:rPr>
            <a:t> показывают низкие результаты</a:t>
          </a:r>
          <a:endParaRPr lang="ru-RU" sz="2800" b="1" kern="1200" dirty="0">
            <a:solidFill>
              <a:schemeClr val="tx1"/>
            </a:solidFill>
            <a:latin typeface="Arial" panose="020B0604020202020204" pitchFamily="34" charset="0"/>
            <a:cs typeface="Arial" panose="020B0604020202020204" pitchFamily="34" charset="0"/>
          </a:endParaRPr>
        </a:p>
      </dsp:txBody>
      <dsp:txXfrm>
        <a:off x="43086" y="4062603"/>
        <a:ext cx="11313919" cy="796453"/>
      </dsp:txXfrm>
    </dsp:sp>
    <dsp:sp modelId="{DF8BB3F5-7D73-4AE7-A94A-F859AB21D82E}">
      <dsp:nvSpPr>
        <dsp:cNvPr id="0" name=""/>
        <dsp:cNvSpPr/>
      </dsp:nvSpPr>
      <dsp:spPr>
        <a:xfrm>
          <a:off x="0" y="4918019"/>
          <a:ext cx="11400091" cy="69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0" kern="1200" dirty="0" smtClean="0">
              <a:latin typeface="Arial" panose="020B0604020202020204" pitchFamily="34" charset="0"/>
              <a:cs typeface="Arial" panose="020B0604020202020204" pitchFamily="34" charset="0"/>
            </a:rPr>
            <a:t>Поставлена задача попасть в ТОП-10 стран по качеству общего образования</a:t>
          </a:r>
          <a:endParaRPr lang="ru-RU" sz="2000" b="1" kern="1200" dirty="0">
            <a:latin typeface="Arial" panose="020B0604020202020204" pitchFamily="34" charset="0"/>
            <a:cs typeface="Arial" panose="020B0604020202020204" pitchFamily="34" charset="0"/>
          </a:endParaRPr>
        </a:p>
      </dsp:txBody>
      <dsp:txXfrm>
        <a:off x="0" y="4918019"/>
        <a:ext cx="11400091" cy="69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B290-E830-4C45-9703-32756887FA7E}">
      <dsp:nvSpPr>
        <dsp:cNvPr id="0" name=""/>
        <dsp:cNvSpPr/>
      </dsp:nvSpPr>
      <dsp:spPr>
        <a:xfrm rot="5400000">
          <a:off x="2645602" y="1155867"/>
          <a:ext cx="1351217" cy="147545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0A104-DE74-402C-8921-B4AB2F81DAC7}">
      <dsp:nvSpPr>
        <dsp:cNvPr id="0" name=""/>
        <dsp:cNvSpPr/>
      </dsp:nvSpPr>
      <dsp:spPr>
        <a:xfrm>
          <a:off x="2163763" y="131960"/>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Разработка материалов</a:t>
          </a:r>
          <a:endParaRPr lang="ru-RU" sz="1900" kern="1200" dirty="0"/>
        </a:p>
      </dsp:txBody>
      <dsp:txXfrm>
        <a:off x="2221609" y="189806"/>
        <a:ext cx="1576910" cy="1069074"/>
      </dsp:txXfrm>
    </dsp:sp>
    <dsp:sp modelId="{A4FD2870-34F1-4006-A29B-E62667B6BC57}">
      <dsp:nvSpPr>
        <dsp:cNvPr id="0" name=""/>
        <dsp:cNvSpPr/>
      </dsp:nvSpPr>
      <dsp:spPr>
        <a:xfrm>
          <a:off x="3841971" y="120421"/>
          <a:ext cx="3993289"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Период реализации: 2019-2020 </a:t>
          </a:r>
          <a:r>
            <a:rPr lang="ru-RU" sz="1500" kern="1200" dirty="0" err="1" smtClean="0"/>
            <a:t>гг</a:t>
          </a:r>
          <a:r>
            <a:rPr lang="en-US" sz="1500" kern="1200" dirty="0" smtClean="0"/>
            <a:t>.</a:t>
          </a:r>
          <a:endParaRPr lang="ru-RU" sz="1500" kern="1200" dirty="0"/>
        </a:p>
      </dsp:txBody>
      <dsp:txXfrm>
        <a:off x="3841971" y="120421"/>
        <a:ext cx="3993289" cy="957580"/>
      </dsp:txXfrm>
    </dsp:sp>
    <dsp:sp modelId="{7DCE16D0-926E-43D4-9AC7-66A8AB97D1BA}">
      <dsp:nvSpPr>
        <dsp:cNvPr id="0" name=""/>
        <dsp:cNvSpPr/>
      </dsp:nvSpPr>
      <dsp:spPr>
        <a:xfrm rot="5400000">
          <a:off x="4787781" y="2543713"/>
          <a:ext cx="1247614" cy="16623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60CB4-EE38-410A-96EB-4D359074A100}">
      <dsp:nvSpPr>
        <dsp:cNvPr id="0" name=""/>
        <dsp:cNvSpPr/>
      </dsp:nvSpPr>
      <dsp:spPr>
        <a:xfrm>
          <a:off x="4241389" y="1525161"/>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Апробация</a:t>
          </a:r>
          <a:endParaRPr lang="ru-RU" sz="1900" kern="1200" dirty="0"/>
        </a:p>
      </dsp:txBody>
      <dsp:txXfrm>
        <a:off x="4299235" y="1583007"/>
        <a:ext cx="1576910" cy="1069074"/>
      </dsp:txXfrm>
    </dsp:sp>
    <dsp:sp modelId="{C0B80695-D8DD-4E97-94CC-F797171269E2}">
      <dsp:nvSpPr>
        <dsp:cNvPr id="0" name=""/>
        <dsp:cNvSpPr/>
      </dsp:nvSpPr>
      <dsp:spPr>
        <a:xfrm>
          <a:off x="5945360" y="1641746"/>
          <a:ext cx="3652501"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Период реализации: 2019-2020 гг.</a:t>
          </a:r>
          <a:endParaRPr lang="ru-RU" sz="1500" kern="1200" dirty="0"/>
        </a:p>
      </dsp:txBody>
      <dsp:txXfrm>
        <a:off x="5945360" y="1641746"/>
        <a:ext cx="3652501" cy="957580"/>
      </dsp:txXfrm>
    </dsp:sp>
    <dsp:sp modelId="{600F0302-3CD3-4049-BAD1-903692872BB1}">
      <dsp:nvSpPr>
        <dsp:cNvPr id="0" name=""/>
        <dsp:cNvSpPr/>
      </dsp:nvSpPr>
      <dsp:spPr>
        <a:xfrm>
          <a:off x="6245628" y="2977122"/>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Масштабный мониторинг</a:t>
          </a:r>
          <a:endParaRPr lang="ru-RU" sz="1900" kern="1200" dirty="0"/>
        </a:p>
      </dsp:txBody>
      <dsp:txXfrm>
        <a:off x="6303474" y="3034968"/>
        <a:ext cx="1576910" cy="1069074"/>
      </dsp:txXfrm>
    </dsp:sp>
    <dsp:sp modelId="{5EC15E4F-3988-4215-8E64-B794D9CA7A7E}">
      <dsp:nvSpPr>
        <dsp:cNvPr id="0" name=""/>
        <dsp:cNvSpPr/>
      </dsp:nvSpPr>
      <dsp:spPr>
        <a:xfrm>
          <a:off x="7889955" y="3072545"/>
          <a:ext cx="2651618"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Период реализации: 2020-2024 гг.</a:t>
          </a:r>
          <a:endParaRPr lang="ru-RU" sz="2000" kern="1200" dirty="0"/>
        </a:p>
      </dsp:txBody>
      <dsp:txXfrm>
        <a:off x="7889955" y="3072545"/>
        <a:ext cx="2651618" cy="957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500BD-5448-4AA9-B409-659BC4FCF8F7}">
      <dsp:nvSpPr>
        <dsp:cNvPr id="0" name=""/>
        <dsp:cNvSpPr/>
      </dsp:nvSpPr>
      <dsp:spPr>
        <a:xfrm>
          <a:off x="0" y="0"/>
          <a:ext cx="7388345" cy="11024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u-RU" sz="3200" kern="1200" dirty="0"/>
            <a:t>1. Находить и извлекать информацию</a:t>
          </a:r>
        </a:p>
      </dsp:txBody>
      <dsp:txXfrm>
        <a:off x="53818" y="53818"/>
        <a:ext cx="7280709" cy="994833"/>
      </dsp:txXfrm>
    </dsp:sp>
    <dsp:sp modelId="{59DDD68E-7F14-48F2-A7E3-B40225057D8A}">
      <dsp:nvSpPr>
        <dsp:cNvPr id="0" name=""/>
        <dsp:cNvSpPr/>
      </dsp:nvSpPr>
      <dsp:spPr>
        <a:xfrm>
          <a:off x="0" y="1123720"/>
          <a:ext cx="738834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80"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ru-RU" sz="1800" kern="1200" dirty="0"/>
        </a:p>
      </dsp:txBody>
      <dsp:txXfrm>
        <a:off x="0" y="1123720"/>
        <a:ext cx="7388345" cy="380880"/>
      </dsp:txXfrm>
    </dsp:sp>
    <dsp:sp modelId="{09CA0E9C-95D7-4CE1-B30A-C87866D1AE81}">
      <dsp:nvSpPr>
        <dsp:cNvPr id="0" name=""/>
        <dsp:cNvSpPr/>
      </dsp:nvSpPr>
      <dsp:spPr>
        <a:xfrm>
          <a:off x="0" y="1193006"/>
          <a:ext cx="7388345" cy="11024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a:t>2. </a:t>
          </a:r>
          <a:r>
            <a:rPr lang="ru-RU" sz="2800" b="1" kern="1200" dirty="0"/>
            <a:t>Интегрировать и интерпретировать информацию</a:t>
          </a:r>
          <a:endParaRPr lang="ru-RU" sz="2800" kern="1200" dirty="0"/>
        </a:p>
      </dsp:txBody>
      <dsp:txXfrm>
        <a:off x="53818" y="1246824"/>
        <a:ext cx="7280709" cy="994833"/>
      </dsp:txXfrm>
    </dsp:sp>
    <dsp:sp modelId="{48768D5D-0F5B-4EEA-832D-9B7E23435602}">
      <dsp:nvSpPr>
        <dsp:cNvPr id="0" name=""/>
        <dsp:cNvSpPr/>
      </dsp:nvSpPr>
      <dsp:spPr>
        <a:xfrm>
          <a:off x="0" y="2607069"/>
          <a:ext cx="738834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80"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ru-RU" sz="1800" kern="1200" dirty="0"/>
        </a:p>
      </dsp:txBody>
      <dsp:txXfrm>
        <a:off x="0" y="2607069"/>
        <a:ext cx="7388345" cy="380880"/>
      </dsp:txXfrm>
    </dsp:sp>
    <dsp:sp modelId="{0BBBBB62-B207-4C01-8300-BAA3C5845CD3}">
      <dsp:nvSpPr>
        <dsp:cNvPr id="0" name=""/>
        <dsp:cNvSpPr/>
      </dsp:nvSpPr>
      <dsp:spPr>
        <a:xfrm>
          <a:off x="0" y="2273126"/>
          <a:ext cx="7388345" cy="11024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a:t>3. </a:t>
          </a:r>
          <a:r>
            <a:rPr lang="ru-RU" sz="2800" b="1" kern="1200" dirty="0"/>
            <a:t>Осмысливать и оценивать содержание и форму текста</a:t>
          </a:r>
          <a:endParaRPr lang="ru-RU" sz="2800" kern="1200" dirty="0"/>
        </a:p>
      </dsp:txBody>
      <dsp:txXfrm>
        <a:off x="53818" y="2326944"/>
        <a:ext cx="7280709" cy="994833"/>
      </dsp:txXfrm>
    </dsp:sp>
    <dsp:sp modelId="{70EDB607-E54B-45EA-B340-377BCEF3277B}">
      <dsp:nvSpPr>
        <dsp:cNvPr id="0" name=""/>
        <dsp:cNvSpPr/>
      </dsp:nvSpPr>
      <dsp:spPr>
        <a:xfrm>
          <a:off x="0" y="3303729"/>
          <a:ext cx="7388345" cy="11024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a:t>4. </a:t>
          </a:r>
          <a:r>
            <a:rPr lang="ru-RU" sz="2800" b="1" kern="1200" dirty="0"/>
            <a:t>Использовать информацию из текста </a:t>
          </a:r>
          <a:endParaRPr lang="ru-RU" sz="2800" kern="1200" dirty="0"/>
        </a:p>
      </dsp:txBody>
      <dsp:txXfrm>
        <a:off x="53818" y="3357547"/>
        <a:ext cx="7280709" cy="994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94BC-9563-44ED-978B-E48E27C3028F}">
      <dsp:nvSpPr>
        <dsp:cNvPr id="0" name=""/>
        <dsp:cNvSpPr/>
      </dsp:nvSpPr>
      <dsp:spPr>
        <a:xfrm>
          <a:off x="2165189" y="1249668"/>
          <a:ext cx="2777156" cy="19449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5948C62-EB5D-4665-953A-09A5D35FA2D8}">
      <dsp:nvSpPr>
        <dsp:cNvPr id="0" name=""/>
        <dsp:cNvSpPr/>
      </dsp:nvSpPr>
      <dsp:spPr>
        <a:xfrm>
          <a:off x="2169384" y="0"/>
          <a:ext cx="1957252" cy="3794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b="1" i="1" kern="1200" dirty="0"/>
            <a:t>деньги</a:t>
          </a:r>
          <a:endParaRPr lang="ru-RU" sz="2400" kern="1200" dirty="0"/>
        </a:p>
      </dsp:txBody>
      <dsp:txXfrm>
        <a:off x="2169384" y="0"/>
        <a:ext cx="1957252" cy="379462"/>
      </dsp:txXfrm>
    </dsp:sp>
    <dsp:sp modelId="{882685E4-2653-4CE6-A870-EA9CD6FBCAFB}">
      <dsp:nvSpPr>
        <dsp:cNvPr id="0" name=""/>
        <dsp:cNvSpPr/>
      </dsp:nvSpPr>
      <dsp:spPr>
        <a:xfrm>
          <a:off x="3167305" y="1827755"/>
          <a:ext cx="1775038" cy="12705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C297B72-4BEC-4531-8B1D-05C596C1E526}">
      <dsp:nvSpPr>
        <dsp:cNvPr id="0" name=""/>
        <dsp:cNvSpPr/>
      </dsp:nvSpPr>
      <dsp:spPr>
        <a:xfrm>
          <a:off x="4202891" y="695076"/>
          <a:ext cx="3277370" cy="26096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smtClean="0"/>
            <a:t>доход         </a:t>
          </a:r>
          <a:endParaRPr lang="ru-RU" sz="2300" b="1" i="1" kern="1200" dirty="0"/>
        </a:p>
        <a:p>
          <a:pPr lvl="0" algn="ctr" defTabSz="1022350">
            <a:lnSpc>
              <a:spcPct val="90000"/>
            </a:lnSpc>
            <a:spcBef>
              <a:spcPct val="0"/>
            </a:spcBef>
            <a:spcAft>
              <a:spcPct val="35000"/>
            </a:spcAft>
          </a:pPr>
          <a:endParaRPr lang="ru-RU" sz="1800" b="1" i="1" kern="1200" dirty="0"/>
        </a:p>
        <a:p>
          <a:pPr lvl="0" algn="ctr" defTabSz="1022350">
            <a:lnSpc>
              <a:spcPct val="90000"/>
            </a:lnSpc>
            <a:spcBef>
              <a:spcPct val="0"/>
            </a:spcBef>
            <a:spcAft>
              <a:spcPct val="35000"/>
            </a:spcAft>
          </a:pPr>
          <a:r>
            <a:rPr lang="ru-RU" sz="2300" b="1" i="1" kern="1200" dirty="0" smtClean="0"/>
            <a:t>              процент</a:t>
          </a:r>
        </a:p>
        <a:p>
          <a:pPr lvl="0" algn="ctr" defTabSz="1022350">
            <a:lnSpc>
              <a:spcPct val="90000"/>
            </a:lnSpc>
            <a:spcBef>
              <a:spcPct val="0"/>
            </a:spcBef>
            <a:spcAft>
              <a:spcPct val="35000"/>
            </a:spcAft>
          </a:pPr>
          <a:endParaRPr lang="ru-RU" sz="2300" b="1" i="1" kern="1200" dirty="0" smtClean="0"/>
        </a:p>
        <a:p>
          <a:pPr lvl="0" algn="ctr" defTabSz="1022350">
            <a:lnSpc>
              <a:spcPct val="90000"/>
            </a:lnSpc>
            <a:spcBef>
              <a:spcPct val="0"/>
            </a:spcBef>
            <a:spcAft>
              <a:spcPct val="35000"/>
            </a:spcAft>
          </a:pPr>
          <a:r>
            <a:rPr lang="ru-RU" sz="2300" b="1" i="1" kern="1200" dirty="0" smtClean="0"/>
            <a:t>                         накопления</a:t>
          </a:r>
        </a:p>
        <a:p>
          <a:pPr lvl="0" algn="ctr" defTabSz="1022350">
            <a:lnSpc>
              <a:spcPct val="90000"/>
            </a:lnSpc>
            <a:spcBef>
              <a:spcPct val="0"/>
            </a:spcBef>
            <a:spcAft>
              <a:spcPct val="35000"/>
            </a:spcAft>
          </a:pPr>
          <a:endParaRPr lang="ru-RU" sz="2300" b="1" i="1" kern="1200" dirty="0" smtClean="0"/>
        </a:p>
        <a:p>
          <a:pPr lvl="0" algn="ctr" defTabSz="1022350">
            <a:lnSpc>
              <a:spcPct val="90000"/>
            </a:lnSpc>
            <a:spcBef>
              <a:spcPct val="0"/>
            </a:spcBef>
            <a:spcAft>
              <a:spcPct val="35000"/>
            </a:spcAft>
          </a:pPr>
          <a:r>
            <a:rPr lang="ru-RU" sz="2300" b="1" i="1" kern="1200" dirty="0" smtClean="0"/>
            <a:t>                             инвестиции</a:t>
          </a:r>
        </a:p>
        <a:p>
          <a:pPr lvl="0" algn="ctr" defTabSz="1022350">
            <a:lnSpc>
              <a:spcPct val="90000"/>
            </a:lnSpc>
            <a:spcBef>
              <a:spcPct val="0"/>
            </a:spcBef>
            <a:spcAft>
              <a:spcPct val="35000"/>
            </a:spcAft>
          </a:pPr>
          <a:r>
            <a:rPr lang="ru-RU" sz="2300" b="1" i="1" kern="1200" dirty="0" smtClean="0"/>
            <a:t>     </a:t>
          </a:r>
          <a:endParaRPr lang="ru-RU" sz="2300" kern="1200" dirty="0"/>
        </a:p>
      </dsp:txBody>
      <dsp:txXfrm>
        <a:off x="4202891" y="695076"/>
        <a:ext cx="3277370" cy="2609611"/>
      </dsp:txXfrm>
    </dsp:sp>
    <dsp:sp modelId="{1D0705A6-71EF-4E4D-AB0A-04B104018C1B}">
      <dsp:nvSpPr>
        <dsp:cNvPr id="0" name=""/>
        <dsp:cNvSpPr/>
      </dsp:nvSpPr>
      <dsp:spPr>
        <a:xfrm>
          <a:off x="3413566" y="2264821"/>
          <a:ext cx="1528774" cy="148051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7D6FBE-6D36-42BB-9051-B718414527C5}">
      <dsp:nvSpPr>
        <dsp:cNvPr id="0" name=""/>
        <dsp:cNvSpPr/>
      </dsp:nvSpPr>
      <dsp:spPr>
        <a:xfrm>
          <a:off x="4801605" y="3375604"/>
          <a:ext cx="2806698" cy="12307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ru-RU" sz="3200" b="1" i="1" kern="1200" dirty="0" smtClean="0"/>
        </a:p>
        <a:p>
          <a:pPr lvl="0" algn="ctr" defTabSz="1422400">
            <a:lnSpc>
              <a:spcPct val="90000"/>
            </a:lnSpc>
            <a:spcBef>
              <a:spcPct val="0"/>
            </a:spcBef>
            <a:spcAft>
              <a:spcPct val="35000"/>
            </a:spcAft>
          </a:pPr>
          <a:r>
            <a:rPr lang="ru-RU" sz="2300" b="1" i="1" kern="1200" dirty="0" smtClean="0"/>
            <a:t>страховка</a:t>
          </a:r>
          <a:endParaRPr lang="ru-RU" sz="2300" kern="1200" dirty="0"/>
        </a:p>
      </dsp:txBody>
      <dsp:txXfrm>
        <a:off x="4801605" y="3375604"/>
        <a:ext cx="2806698" cy="1230729"/>
      </dsp:txXfrm>
    </dsp:sp>
    <dsp:sp modelId="{1071323D-52C3-4C5E-A6B7-86BD8B3BF111}">
      <dsp:nvSpPr>
        <dsp:cNvPr id="0" name=""/>
        <dsp:cNvSpPr/>
      </dsp:nvSpPr>
      <dsp:spPr>
        <a:xfrm>
          <a:off x="3090066" y="2764456"/>
          <a:ext cx="1482552" cy="1350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A3227B-5F1B-4CEA-B262-4729B5407996}">
      <dsp:nvSpPr>
        <dsp:cNvPr id="0" name=""/>
        <dsp:cNvSpPr/>
      </dsp:nvSpPr>
      <dsp:spPr>
        <a:xfrm>
          <a:off x="3990683" y="4782111"/>
          <a:ext cx="1957252" cy="455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a:t>риск    </a:t>
          </a:r>
          <a:endParaRPr lang="ru-RU" sz="2300" kern="1200" dirty="0"/>
        </a:p>
      </dsp:txBody>
      <dsp:txXfrm>
        <a:off x="3990683" y="4782111"/>
        <a:ext cx="1957252" cy="455033"/>
      </dsp:txXfrm>
    </dsp:sp>
    <dsp:sp modelId="{1718B0C2-8EE3-43FC-8F88-2981BDB33DB4}">
      <dsp:nvSpPr>
        <dsp:cNvPr id="0" name=""/>
        <dsp:cNvSpPr/>
      </dsp:nvSpPr>
      <dsp:spPr>
        <a:xfrm>
          <a:off x="2446675" y="2764456"/>
          <a:ext cx="1659037" cy="13506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D7F3F2-6D6A-4704-90AA-4C8314E5ACF1}">
      <dsp:nvSpPr>
        <dsp:cNvPr id="0" name=""/>
        <dsp:cNvSpPr/>
      </dsp:nvSpPr>
      <dsp:spPr>
        <a:xfrm>
          <a:off x="2326905" y="4577222"/>
          <a:ext cx="1957252" cy="3804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a:t>пенсия</a:t>
          </a:r>
          <a:endParaRPr lang="ru-RU" sz="2300" kern="1200" dirty="0"/>
        </a:p>
      </dsp:txBody>
      <dsp:txXfrm>
        <a:off x="2326905" y="4577222"/>
        <a:ext cx="1957252" cy="380481"/>
      </dsp:txXfrm>
    </dsp:sp>
    <dsp:sp modelId="{CFF9D62C-346C-4FAC-86D1-5198B4773EF6}">
      <dsp:nvSpPr>
        <dsp:cNvPr id="0" name=""/>
        <dsp:cNvSpPr/>
      </dsp:nvSpPr>
      <dsp:spPr>
        <a:xfrm>
          <a:off x="2075509" y="2150899"/>
          <a:ext cx="1708147" cy="17083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2EE9165-DB2F-4582-BF5D-150F566EF7DE}">
      <dsp:nvSpPr>
        <dsp:cNvPr id="0" name=""/>
        <dsp:cNvSpPr/>
      </dsp:nvSpPr>
      <dsp:spPr>
        <a:xfrm>
          <a:off x="-344522" y="2745915"/>
          <a:ext cx="2763866" cy="24912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b="1" i="1" kern="1200" dirty="0" smtClean="0"/>
            <a:t>       </a:t>
          </a:r>
          <a:r>
            <a:rPr lang="ru-RU" sz="2300" b="1" i="1" kern="1200" dirty="0" smtClean="0"/>
            <a:t>банковский счет</a:t>
          </a:r>
        </a:p>
        <a:p>
          <a:pPr lvl="0" algn="ctr" defTabSz="1066800">
            <a:lnSpc>
              <a:spcPct val="90000"/>
            </a:lnSpc>
            <a:spcBef>
              <a:spcPct val="0"/>
            </a:spcBef>
            <a:spcAft>
              <a:spcPct val="35000"/>
            </a:spcAft>
          </a:pPr>
          <a:r>
            <a:rPr lang="ru-RU" sz="2300" b="1" i="1" kern="1200" dirty="0" smtClean="0"/>
            <a:t>                       </a:t>
          </a:r>
        </a:p>
        <a:p>
          <a:pPr lvl="0" algn="ctr" defTabSz="1066800">
            <a:lnSpc>
              <a:spcPct val="90000"/>
            </a:lnSpc>
            <a:spcBef>
              <a:spcPct val="0"/>
            </a:spcBef>
            <a:spcAft>
              <a:spcPct val="35000"/>
            </a:spcAft>
          </a:pPr>
          <a:r>
            <a:rPr lang="ru-RU" sz="2300" b="1" i="1" kern="1200" dirty="0" smtClean="0"/>
            <a:t> инфляция</a:t>
          </a:r>
          <a:endParaRPr lang="ru-RU" sz="2300" b="1" i="1" kern="1200" dirty="0"/>
        </a:p>
      </dsp:txBody>
      <dsp:txXfrm>
        <a:off x="-344522" y="2745915"/>
        <a:ext cx="2763866" cy="2491229"/>
      </dsp:txXfrm>
    </dsp:sp>
    <dsp:sp modelId="{68CDC67C-C0CC-4CCA-BB2A-CE7456DC27F1}">
      <dsp:nvSpPr>
        <dsp:cNvPr id="0" name=""/>
        <dsp:cNvSpPr/>
      </dsp:nvSpPr>
      <dsp:spPr>
        <a:xfrm>
          <a:off x="1984513" y="1472109"/>
          <a:ext cx="2024478" cy="190350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82536BC-7883-4DD6-AE92-A822D358D2DF}">
      <dsp:nvSpPr>
        <dsp:cNvPr id="0" name=""/>
        <dsp:cNvSpPr/>
      </dsp:nvSpPr>
      <dsp:spPr>
        <a:xfrm>
          <a:off x="-321235" y="388685"/>
          <a:ext cx="2767911" cy="24340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u-RU" sz="2300" b="1" i="1" kern="1200" dirty="0" smtClean="0"/>
            <a:t>                        товары</a:t>
          </a:r>
        </a:p>
        <a:p>
          <a:pPr lvl="0" algn="ctr" defTabSz="1022350">
            <a:lnSpc>
              <a:spcPct val="90000"/>
            </a:lnSpc>
            <a:spcBef>
              <a:spcPct val="0"/>
            </a:spcBef>
            <a:spcAft>
              <a:spcPct val="35000"/>
            </a:spcAft>
          </a:pPr>
          <a:endParaRPr lang="ru-RU" sz="1800" b="1" i="1" kern="1200" dirty="0" smtClean="0"/>
        </a:p>
        <a:p>
          <a:pPr lvl="0" algn="ctr" defTabSz="1022350">
            <a:lnSpc>
              <a:spcPct val="90000"/>
            </a:lnSpc>
            <a:spcBef>
              <a:spcPct val="0"/>
            </a:spcBef>
            <a:spcAft>
              <a:spcPct val="35000"/>
            </a:spcAft>
          </a:pPr>
          <a:r>
            <a:rPr lang="ru-RU" sz="2300" b="1" i="1" kern="1200" dirty="0" smtClean="0"/>
            <a:t>        услуги</a:t>
          </a:r>
          <a:endParaRPr lang="ru-RU" sz="2300" b="1" i="1" kern="1200" dirty="0"/>
        </a:p>
        <a:p>
          <a:pPr lvl="0" algn="ctr" defTabSz="1022350">
            <a:lnSpc>
              <a:spcPct val="90000"/>
            </a:lnSpc>
            <a:spcBef>
              <a:spcPct val="0"/>
            </a:spcBef>
            <a:spcAft>
              <a:spcPct val="35000"/>
            </a:spcAft>
          </a:pPr>
          <a:endParaRPr lang="ru-RU" sz="2300" b="1" i="1" kern="1200" dirty="0"/>
        </a:p>
        <a:p>
          <a:pPr lvl="0" algn="ctr" defTabSz="1022350">
            <a:lnSpc>
              <a:spcPct val="90000"/>
            </a:lnSpc>
            <a:spcBef>
              <a:spcPct val="0"/>
            </a:spcBef>
            <a:spcAft>
              <a:spcPct val="35000"/>
            </a:spcAft>
          </a:pPr>
          <a:r>
            <a:rPr lang="ru-RU" sz="2300" b="1" i="1" kern="1200" dirty="0"/>
            <a:t>права </a:t>
          </a:r>
          <a:r>
            <a:rPr lang="ru-RU" sz="2300" b="1" i="1" kern="1200" dirty="0" smtClean="0"/>
            <a:t>покупателей      </a:t>
          </a:r>
          <a:endParaRPr lang="ru-RU" sz="2300" kern="1200" dirty="0"/>
        </a:p>
      </dsp:txBody>
      <dsp:txXfrm>
        <a:off x="-321235" y="388685"/>
        <a:ext cx="2767911" cy="2434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A546F4-3602-4837-BFFD-3E3B4BA3A09D}" type="datetimeFigureOut">
              <a:rPr lang="ru-RU" smtClean="0"/>
              <a:pPr/>
              <a:t>23.03.2020</a:t>
            </a:fld>
            <a:endParaRPr lang="ru-RU"/>
          </a:p>
        </p:txBody>
      </p:sp>
      <p:sp>
        <p:nvSpPr>
          <p:cNvPr id="4" name="Образ слайда 3"/>
          <p:cNvSpPr>
            <a:spLocks noGrp="1" noRot="1" noChangeAspect="1"/>
          </p:cNvSpPr>
          <p:nvPr>
            <p:ph type="sldImg" idx="2"/>
          </p:nvPr>
        </p:nvSpPr>
        <p:spPr>
          <a:xfrm>
            <a:off x="312738" y="744538"/>
            <a:ext cx="6172200" cy="3722687"/>
          </a:xfrm>
          <a:prstGeom prst="rect">
            <a:avLst/>
          </a:prstGeom>
          <a:noFill/>
          <a:ln w="12700">
            <a:solidFill>
              <a:prstClr val="black"/>
            </a:solidFill>
          </a:ln>
        </p:spPr>
        <p:txBody>
          <a:bodyPr vert="horz" lIns="91440" tIns="45720" rIns="91440" bIns="45720" rtlCol="0" anchor="ctr"/>
          <a:lstStyle/>
          <a:p>
            <a:r>
              <a:rPr lang="ru-RU" dirty="0" err="1" smtClean="0"/>
              <a:t>Енка</a:t>
            </a:r>
            <a:r>
              <a:rPr lang="ru-RU" dirty="0" smtClean="0"/>
              <a:t> </a:t>
            </a:r>
            <a:r>
              <a:rPr lang="ru-RU" dirty="0" err="1" smtClean="0"/>
              <a:t>стра</a:t>
            </a:r>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6E0C06-5FE1-4F23-A7EB-1A222EB9CE1A}" type="slidenum">
              <a:rPr lang="ru-RU" smtClean="0"/>
              <a:pPr/>
              <a:t>‹#›</a:t>
            </a:fld>
            <a:endParaRPr lang="ru-RU"/>
          </a:p>
        </p:txBody>
      </p:sp>
    </p:spTree>
    <p:extLst>
      <p:ext uri="{BB962C8B-B14F-4D97-AF65-F5344CB8AC3E}">
        <p14:creationId xmlns:p14="http://schemas.microsoft.com/office/powerpoint/2010/main" val="289227142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7"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7" algn="l" defTabSz="914293" rtl="0" eaLnBrk="1" latinLnBrk="0" hangingPunct="1">
      <a:defRPr sz="1200" kern="1200">
        <a:solidFill>
          <a:schemeClr val="tx1"/>
        </a:solidFill>
        <a:latin typeface="+mn-lt"/>
        <a:ea typeface="+mn-ea"/>
        <a:cs typeface="+mn-cs"/>
      </a:defRPr>
    </a:lvl5pPr>
    <a:lvl6pPr marL="2285734"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3"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До 2024 года в целях осуществления прорывного научно-технического и социально-экономического развития страны планируется обеспечение вхождения России в число пяти крупнейших экономик мира, в том числе обеспечение темпов экономического роста выше мировых.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p>
          <a:p>
            <a:endParaRPr lang="ru-RU" sz="1400" dirty="0" smtClean="0"/>
          </a:p>
          <a:p>
            <a:endParaRPr lang="ru-RU" sz="1400" dirty="0" smtClean="0"/>
          </a:p>
          <a:p>
            <a:r>
              <a:rPr lang="ru-RU" sz="1400" dirty="0" smtClean="0"/>
              <a:t>Повышение  качества  общего образования , реализация  указов президента России может быть обеспечена успешной реализацией ФГОС общего образования, т.е. за счет  формирования  функциональной грамотности, достижения планируемых предметных, </a:t>
            </a:r>
            <a:r>
              <a:rPr lang="ru-RU" sz="1400" dirty="0" err="1" smtClean="0"/>
              <a:t>метапредметных</a:t>
            </a:r>
            <a:r>
              <a:rPr lang="ru-RU" sz="1400" dirty="0" smtClean="0"/>
              <a:t> и личностных результатов, если в учебном процессе реализован комплексный </a:t>
            </a:r>
            <a:r>
              <a:rPr lang="ru-RU" sz="1400" dirty="0" err="1" smtClean="0"/>
              <a:t>системно-деятельностный</a:t>
            </a:r>
            <a:r>
              <a:rPr lang="ru-RU" sz="1400" dirty="0" smtClean="0"/>
              <a:t> подход, если процесс обучения идет как процесс решения учащимися различных классов учебно-познавательных и учебно-практических задач, задач на применение или перенос тех знаний и тех умений, которые учитель формирует.</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7" y="4715153"/>
            <a:ext cx="5887421" cy="5072702"/>
          </a:xfrm>
        </p:spPr>
        <p:txBody>
          <a:bodyPr>
            <a:normAutofit/>
          </a:bodyPr>
          <a:lstStyle/>
          <a:p>
            <a:r>
              <a:rPr lang="ru-RU" dirty="0" smtClean="0"/>
              <a:t>Для достижения целей и целевых показателей в сфере образования, поставленных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предлагается сконцентрировать усилия профессионального сообщества на повышении эффективности российского образования, что обеспечит конкурентоспособность российской экономики. </a:t>
            </a:r>
          </a:p>
          <a:p>
            <a:r>
              <a:rPr lang="ru-RU" dirty="0" smtClean="0"/>
              <a:t>Как было показано выше, более половины выпускников основной школы имеют только базовый уровень образования, т.е. они могут использовать приобретенные в школе знания в простых знакомых ситуациях, а около пятой части выпускников основной школы не достигают порогового уровня </a:t>
            </a:r>
            <a:r>
              <a:rPr lang="ru-RU" dirty="0" err="1" smtClean="0"/>
              <a:t>сформированости</a:t>
            </a:r>
            <a:r>
              <a:rPr lang="ru-RU" dirty="0" smtClean="0"/>
              <a:t> функциональной грамотности в соответствии с международными требованиями. К продолжению образования хорошо готовы не более 30% российских выпускников школы, а высокий уровень способности решать сложные задачи демонстрируют в среднем около 5% учащихся.</a:t>
            </a:r>
          </a:p>
          <a:p>
            <a:r>
              <a:rPr lang="ru-RU" dirty="0" smtClean="0"/>
              <a:t>По качеству общего образования российская школа уступает десяти странам-лидерам по качеству образования как по числу выпускников основной школы, демонстрирующих самые высокие результаты (в этих странах в среднем таких учащихся не менее 11%), так и по числу хорошо подготовленных учащихся к продолжению образования (в этих странах в среднем таких учащихся около 40%).</a:t>
            </a:r>
          </a:p>
          <a:p>
            <a:r>
              <a:rPr lang="ru-RU" dirty="0" smtClean="0"/>
              <a:t>Российская система образования, несмотря на возросшие инвестиции, всё ещё ориентирована на затратную педагогику. По данным исследования </a:t>
            </a:r>
            <a:r>
              <a:rPr lang="en-US" dirty="0" smtClean="0"/>
              <a:t>PISA</a:t>
            </a:r>
            <a:r>
              <a:rPr lang="ru-RU" dirty="0" smtClean="0"/>
              <a:t>-2015 российские учащиеся тратят на обучение после школы значительно больше времени, чем их сверстники из стран ОЭСР при меньших затратах на учебные занятия в школе. Российские учащиеся перегружены домашними заданиями, а значительная доля учебного процесса направлена на реализацию административных или контрольных функций.</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Решить проблему повышения качества образования (не только в плане результатов исследования </a:t>
            </a:r>
            <a:r>
              <a:rPr lang="en-US" dirty="0" smtClean="0"/>
              <a:t>PISA</a:t>
            </a:r>
            <a:r>
              <a:rPr lang="ru-RU" dirty="0" smtClean="0"/>
              <a:t>) можно только </a:t>
            </a:r>
          </a:p>
          <a:p>
            <a:r>
              <a:rPr lang="ru-RU" dirty="0" smtClean="0"/>
              <a:t>- при системных комплексных изменениях в учебной деятельности учащихся: перехода от решения типичных стандартных задач к проведению исследований, к поиску смыслов и альтернативных решений;</a:t>
            </a:r>
          </a:p>
          <a:p>
            <a:r>
              <a:rPr lang="ru-RU" dirty="0" smtClean="0"/>
              <a:t>- переориентации системы образования на новые результаты, связанные с «навыками 21 века» – функциональной грамотностью учащихся и развитием позитивных установок, мотивации обучения и стратегий поведения учащихся в различных ситуациях, готовности жить в эпоху перемен.</a:t>
            </a:r>
          </a:p>
          <a:p>
            <a:endParaRPr lang="ru-RU" dirty="0"/>
          </a:p>
        </p:txBody>
      </p:sp>
      <p:sp>
        <p:nvSpPr>
          <p:cNvPr id="4" name="Номер слайда 3"/>
          <p:cNvSpPr>
            <a:spLocks noGrp="1"/>
          </p:cNvSpPr>
          <p:nvPr>
            <p:ph type="sldNum" sz="quarter" idx="10"/>
          </p:nvPr>
        </p:nvSpPr>
        <p:spPr/>
        <p:txBody>
          <a:bodyPr/>
          <a:lstStyle/>
          <a:p>
            <a:fld id="{856A05F3-21FD-48C2-919E-2C9ED22E481D}"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738" y="744538"/>
            <a:ext cx="6172200" cy="3722687"/>
          </a:xfrm>
        </p:spPr>
      </p:sp>
      <p:sp>
        <p:nvSpPr>
          <p:cNvPr id="3" name="Заметки 2"/>
          <p:cNvSpPr>
            <a:spLocks noGrp="1"/>
          </p:cNvSpPr>
          <p:nvPr>
            <p:ph type="body" idx="1"/>
          </p:nvPr>
        </p:nvSpPr>
        <p:spPr/>
        <p:txBody>
          <a:bodyPr>
            <a:normAutofit/>
          </a:bodyPr>
          <a:lstStyle/>
          <a:p>
            <a:r>
              <a:rPr lang="ru-RU" dirty="0" smtClean="0"/>
              <a:t>Задача  повышения качества образования  - формирования функциональной грамотности - способности применять полученные в процессе обучения знания для решения различных учебных и практических задач – </a:t>
            </a:r>
          </a:p>
          <a:p>
            <a:r>
              <a:rPr lang="ru-RU" dirty="0" smtClean="0"/>
              <a:t>начала реализоваться в 2019 году в рамках инновационного проекта Министерства просвещения Российской Федерации «Мониторинг формирования функциональной грамотности», осуществление которого поручено ФГБНУ «Институт стратегии развития образования Российской академии образования».  Перед профессиональным сообществом была поставлена  задача разработки национального инструментария и технологии,.</a:t>
            </a:r>
          </a:p>
          <a:p>
            <a:endParaRPr lang="ru-RU" dirty="0" smtClean="0"/>
          </a:p>
          <a:p>
            <a:r>
              <a:rPr lang="ru-RU" dirty="0" smtClean="0"/>
              <a:t>Результаты мониторинга формирования и оценки функциональной грамотности будут учитываться при реализации проекта Федеральной службы по надзору в сфере образования и науки, основой которого будет «Методология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 утвержденные 6 мая 2019 года Федеральной службой по надзору в сфере образования и науки (приказ 590) и Министерством просвещения Российской Федерации (приказ 219).</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12</a:t>
            </a:fld>
            <a:endParaRPr lang="ru-RU"/>
          </a:p>
        </p:txBody>
      </p:sp>
    </p:spTree>
    <p:extLst>
      <p:ext uri="{BB962C8B-B14F-4D97-AF65-F5344CB8AC3E}">
        <p14:creationId xmlns:p14="http://schemas.microsoft.com/office/powerpoint/2010/main" val="230907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4422F0-E505-4C74-A618-366C45978F14}" type="slidenum">
              <a:rPr lang="ru-RU" altLang="ru-RU" smtClean="0"/>
              <a:pPr>
                <a:defRPr/>
              </a:pPr>
              <a:t>14</a:t>
            </a:fld>
            <a:endParaRPr lang="ru-RU" altLang="ru-RU"/>
          </a:p>
        </p:txBody>
      </p:sp>
    </p:spTree>
    <p:extLst>
      <p:ext uri="{BB962C8B-B14F-4D97-AF65-F5344CB8AC3E}">
        <p14:creationId xmlns:p14="http://schemas.microsoft.com/office/powerpoint/2010/main" val="60571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исследовании </a:t>
            </a:r>
            <a:r>
              <a:rPr lang="en-US" dirty="0" smtClean="0"/>
              <a:t>PISA </a:t>
            </a:r>
            <a:r>
              <a:rPr lang="ru-RU" dirty="0" smtClean="0"/>
              <a:t>в качестве основных содержательных составляющих функциональной грамотности выделены шесть: </a:t>
            </a:r>
            <a:r>
              <a:rPr lang="ru-RU" i="1" dirty="0" smtClean="0"/>
              <a:t>математическая грамотность, читательская грамотность, естественнонаучная грамотность, финансовая грамотность, глобальные компетенции и </a:t>
            </a:r>
            <a:r>
              <a:rPr lang="ru-RU" i="1" dirty="0" err="1" smtClean="0"/>
              <a:t>креативное</a:t>
            </a:r>
            <a:r>
              <a:rPr lang="ru-RU" i="1" dirty="0" smtClean="0"/>
              <a:t> мышление</a:t>
            </a:r>
            <a:r>
              <a:rPr lang="ru-RU" dirty="0" smtClean="0"/>
              <a:t>. </a:t>
            </a:r>
          </a:p>
          <a:p>
            <a:endParaRPr lang="ru-RU" dirty="0" smtClean="0"/>
          </a:p>
          <a:p>
            <a:r>
              <a:rPr lang="ru-RU" dirty="0" smtClean="0"/>
              <a:t>Главной характеристикой каждой составляющей является способность действовать и взаимодействовать с окружающим миром, решая при этом разнообразные задачи. Например, в </a:t>
            </a:r>
            <a:r>
              <a:rPr lang="ru-RU" i="1" dirty="0" smtClean="0"/>
              <a:t>читательской грамотности</a:t>
            </a:r>
            <a:r>
              <a:rPr lang="ru-RU" dirty="0" smtClean="0"/>
              <a:t> проявляется способность человека понимать, использовать, оценивать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Института стратегии развития образования</a:t>
            </a:r>
          </a:p>
          <a:p>
            <a:r>
              <a:rPr lang="ru-RU" i="1" dirty="0" smtClean="0"/>
              <a:t> </a:t>
            </a:r>
            <a:endParaRPr lang="ru-RU" dirty="0" smtClean="0"/>
          </a:p>
          <a:p>
            <a:r>
              <a:rPr lang="ru-RU" i="1" dirty="0" smtClean="0"/>
              <a:t>Как учитель может убедиться в том, что функциональная грамотность сформирована у ученика? </a:t>
            </a:r>
            <a:endParaRPr lang="ru-RU" dirty="0" smtClean="0"/>
          </a:p>
          <a:p>
            <a:r>
              <a:rPr lang="ru-RU" dirty="0" smtClean="0"/>
              <a:t>Функциональная грамотность в основном проявляется в решении проблемных задач, выходящих за пределы учебных ситуаций, и не похожих на те задачи, в ходе которых приобретались и отрабатывались знания и умения.</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endParaRPr lang="ru-RU" dirty="0" smtClean="0"/>
          </a:p>
          <a:p>
            <a:r>
              <a:rPr lang="ru-RU" dirty="0" smtClean="0"/>
              <a:t> </a:t>
            </a:r>
            <a:r>
              <a:rPr lang="ru-RU" i="1" dirty="0" smtClean="0"/>
              <a:t> Чем отличается новая система заданий от традиционно используемых в отечественной школе?</a:t>
            </a:r>
            <a:endParaRPr lang="ru-RU" dirty="0" smtClean="0"/>
          </a:p>
          <a:p>
            <a:r>
              <a:rPr lang="ru-RU" dirty="0" smtClean="0"/>
              <a:t>По каждому направлению функциональной грамотности разрабатываемые задания объединены в тематические блоки, составляющие основу инструментария (также как и в исследовании </a:t>
            </a:r>
            <a:r>
              <a:rPr lang="en-US" dirty="0" smtClean="0"/>
              <a:t>PISA</a:t>
            </a:r>
            <a:r>
              <a:rPr lang="ru-RU" dirty="0" smtClean="0"/>
              <a:t>). Блок заданий включает в себя описание реальной ситуации, представленное, как правило, в проблемном ключе, и ряд вопросов-заданий, относящихся к этой ситуации. Учащиеся должны выполнить задания, используя знания из различных предметных областей. Их последовательное выполнение способствует тому, что двигаясь от вопроса к вопросу, ученики погружаются в описанную историю (ситуацию) и приобретают как новые знания, так и функциональные навыки.</a:t>
            </a:r>
          </a:p>
          <a:p>
            <a:r>
              <a:rPr lang="ru-RU" dirty="0" smtClean="0"/>
              <a:t>Предложенные ситуации связаны с разнообразными аспектами окружающей жизни, наиболее близкими к личному миру учащихся и вызывающими у них интерес. Предложенные ситуации также связаны с профессиональной деятельностью, повседневной жизнью местного общества, проблемами окружающей среды. Могут быть предложены и ситуации, связанные с наукой.</a:t>
            </a:r>
          </a:p>
          <a:p>
            <a:endParaRPr lang="ru-RU" dirty="0" smtClean="0"/>
          </a:p>
          <a:p>
            <a:r>
              <a:rPr lang="ru-RU" dirty="0" smtClean="0"/>
              <a:t>Наличие контекста задания является важным условием задания на формирование и оценку функциональной грамотности. Ведь функциональная грамотность и предполагает способность применить знания в реальной ситуации, а не в привычной учебной. Именно наличие контекста, в который помещена проблемная ситуация, дает ответ на вопрос, </a:t>
            </a:r>
            <a:r>
              <a:rPr lang="ru-RU" i="1" dirty="0" smtClean="0"/>
              <a:t>зачем</a:t>
            </a:r>
            <a:r>
              <a:rPr lang="ru-RU" dirty="0" smtClean="0"/>
              <a:t> может понадобиться то или иное знание. Задания (задачи) вне контекста очень часто не мотивируют учащихся прикладывать усилия для их выполнения.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настоящий момент сложилась особая ситуация в образовании,  которая  дает основания для оптимизма   в решении поставленных перед образованием задач.</a:t>
            </a:r>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r>
              <a:rPr lang="ru-RU" sz="1400" dirty="0" smtClean="0"/>
              <a:t>Как отличить  задания, направленные на  формирование и оценку функциональной грамотности?</a:t>
            </a:r>
          </a:p>
          <a:p>
            <a:endParaRPr lang="ru-RU" sz="1400" dirty="0" smtClean="0"/>
          </a:p>
          <a:p>
            <a:r>
              <a:rPr lang="ru-RU" sz="1400" dirty="0" smtClean="0"/>
              <a:t>Как оценить уровень </a:t>
            </a:r>
            <a:r>
              <a:rPr lang="ru-RU" sz="1400" dirty="0" err="1" smtClean="0"/>
              <a:t>сформированности</a:t>
            </a:r>
            <a:r>
              <a:rPr lang="ru-RU" sz="1400" dirty="0" smtClean="0"/>
              <a:t> функциональной  грамотности?</a:t>
            </a:r>
          </a:p>
          <a:p>
            <a:endParaRPr lang="ru-RU" sz="1400" dirty="0" smtClean="0"/>
          </a:p>
          <a:p>
            <a:r>
              <a:rPr lang="ru-RU" sz="1400" dirty="0" smtClean="0"/>
              <a:t>Чтобы оценить уровень функциональной грамотности своих учеников, учителю нужно дать им нетипичные задания, в которых предлагается рассмотреть некоторые проблемы из реальной жизни. Решение этих задач, как правило, требует применения знаний в незнакомой ситуации, поиска новых решений или способов действий, т.е. требует творческой активности.</a:t>
            </a:r>
          </a:p>
          <a:p>
            <a:r>
              <a:rPr lang="ru-RU" sz="1400" dirty="0" smtClean="0"/>
              <a:t> </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3A67C25B-F44A-4D79-AFA0-A0AB29296C54}" type="slidenum">
              <a:rPr lang="ru-RU" altLang="ru-RU"/>
              <a:pPr/>
              <a:t>21</a:t>
            </a:fld>
            <a:endParaRPr lang="ru-RU" altLang="ru-RU"/>
          </a:p>
        </p:txBody>
      </p:sp>
      <p:sp>
        <p:nvSpPr>
          <p:cNvPr id="4099" name="Образ слайда 1"/>
          <p:cNvSpPr>
            <a:spLocks noGrp="1" noRot="1" noChangeAspect="1" noChangeArrowheads="1" noTextEdit="1"/>
          </p:cNvSpPr>
          <p:nvPr>
            <p:ph type="sldImg"/>
          </p:nvPr>
        </p:nvSpPr>
        <p:spPr>
          <a:xfrm>
            <a:off x="312738" y="744538"/>
            <a:ext cx="6172200" cy="3722687"/>
          </a:xfrm>
          <a:ln/>
        </p:spPr>
      </p:sp>
      <p:sp>
        <p:nvSpPr>
          <p:cNvPr id="4100" name="Заметки 2"/>
          <p:cNvSpPr>
            <a:spLocks noGrp="1" noChangeArrowheads="1"/>
          </p:cNvSpPr>
          <p:nvPr>
            <p:ph type="body" idx="1"/>
          </p:nvPr>
        </p:nvSpPr>
        <p:spPr>
          <a:noFill/>
        </p:spPr>
        <p:txBody>
          <a:bodyPr/>
          <a:lstStyle/>
          <a:p>
            <a:pPr defTabSz="912813" eaLnBrk="1" hangingPunct="1">
              <a:spcBef>
                <a:spcPct val="0"/>
              </a:spcBef>
            </a:pPr>
            <a:endParaRPr lang="ru-RU" altLang="ru-RU" smtClean="0">
              <a:latin typeface="Arial" charset="0"/>
            </a:endParaRPr>
          </a:p>
        </p:txBody>
      </p:sp>
      <p:sp>
        <p:nvSpPr>
          <p:cNvPr id="4101" name="Номер слайда 3"/>
          <p:cNvSpPr txBox="1">
            <a:spLocks noGrp="1"/>
          </p:cNvSpPr>
          <p:nvPr/>
        </p:nvSpPr>
        <p:spPr bwMode="auto">
          <a:xfrm>
            <a:off x="3850444" y="9428584"/>
            <a:ext cx="2945659" cy="496332"/>
          </a:xfrm>
          <a:prstGeom prst="rect">
            <a:avLst/>
          </a:prstGeom>
          <a:noFill/>
          <a:ln w="9525">
            <a:noFill/>
            <a:miter lim="800000"/>
            <a:headEnd/>
            <a:tailEnd/>
          </a:ln>
        </p:spPr>
        <p:txBody>
          <a:bodyPr anchor="b"/>
          <a:lstStyle/>
          <a:p>
            <a:pPr algn="r" defTabSz="1041400" eaLnBrk="1" hangingPunct="1"/>
            <a:fld id="{E021AC42-D2F8-454F-ABC0-9355A9A1FF0E}" type="slidenum">
              <a:rPr lang="ru-RU" altLang="ru-RU" sz="1200">
                <a:latin typeface="Calibri" pitchFamily="34" charset="0"/>
              </a:rPr>
              <a:pPr algn="r" defTabSz="1041400" eaLnBrk="1" hangingPunct="1"/>
              <a:t>21</a:t>
            </a:fld>
            <a:endParaRPr lang="ru-RU" altLang="ru-RU"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Формирование МГ – задача, требующая комплексного решения. Следует помнить о необходимости:</a:t>
            </a:r>
          </a:p>
          <a:p>
            <a:pPr lvl="0"/>
            <a:r>
              <a:rPr lang="ru-RU" dirty="0" smtClean="0"/>
              <a:t>Формирования системных математических знаний, теоретической и практической предметной базы; ни в коем случае не допускать крена в сторону натаскивания на решение практико-ориентированных задач; не ломать традиционный процесс, а подстраивать его под решение новой задачи; </a:t>
            </a:r>
          </a:p>
          <a:p>
            <a:pPr lvl="0"/>
            <a:r>
              <a:rPr lang="ru-RU" dirty="0" smtClean="0"/>
              <a:t>формировать готовность к взаимодействию с мат. стороной окружающего мира, для этого - погружать в реальные ситуации (давать отдельные задания, цепочки заданий, объединенных ситуацией, превращать текстовые задачи в реальные ситуации; проектные работы);</a:t>
            </a:r>
          </a:p>
          <a:p>
            <a:pPr lvl="0"/>
            <a:r>
              <a:rPr lang="ru-RU" dirty="0" smtClean="0"/>
              <a:t>формировать опыт поиска путей решения жизненных задач, учить математическому моделированию реальных ситуаций и переносить способы решения учебных задач на реальные;</a:t>
            </a:r>
          </a:p>
          <a:p>
            <a:pPr lvl="0"/>
            <a:r>
              <a:rPr lang="ru-RU" dirty="0" smtClean="0"/>
              <a:t>развивать когнитивную сферу, учить познавать мир, решать задачи разными способами;</a:t>
            </a:r>
          </a:p>
          <a:p>
            <a:pPr lvl="0"/>
            <a:r>
              <a:rPr lang="ru-RU" dirty="0" smtClean="0"/>
              <a:t>формировать коммуникативную, читательскую, информационную, социальную компетенции;</a:t>
            </a:r>
          </a:p>
          <a:p>
            <a:pPr lvl="0"/>
            <a:r>
              <a:rPr lang="ru-RU" dirty="0" smtClean="0"/>
              <a:t>развивать регулятивную сферы и рефлексию: учить планировать деятельность, конструировать алгоритмы (вычисления, построения и пр.), контролировать процесс и результат, выполнять проверку на соответствие исходным данным и правдоподобие, коррекцию и оценку результата деятельности.</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Здесь обосновывается: почему используются</a:t>
            </a:r>
            <a:r>
              <a:rPr lang="ru-RU" baseline="0" dirty="0" smtClean="0"/>
              <a:t> данные </a:t>
            </a:r>
            <a:r>
              <a:rPr lang="en-US" baseline="0" dirty="0" smtClean="0"/>
              <a:t>TIMSS.</a:t>
            </a:r>
            <a:endParaRPr lang="en-US"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29</a:t>
            </a:fld>
            <a:endParaRPr lang="ru-RU"/>
          </a:p>
        </p:txBody>
      </p:sp>
    </p:spTree>
    <p:extLst>
      <p:ext uri="{BB962C8B-B14F-4D97-AF65-F5344CB8AC3E}">
        <p14:creationId xmlns:p14="http://schemas.microsoft.com/office/powerpoint/2010/main" val="2457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Тут в основном должно быть все понятно.</a:t>
            </a:r>
            <a:endParaRPr lang="en-US" dirty="0"/>
          </a:p>
        </p:txBody>
      </p:sp>
      <p:sp>
        <p:nvSpPr>
          <p:cNvPr id="4" name="Slide Number Placeholder 3"/>
          <p:cNvSpPr>
            <a:spLocks noGrp="1"/>
          </p:cNvSpPr>
          <p:nvPr>
            <p:ph type="sldNum" sz="quarter" idx="10"/>
          </p:nvPr>
        </p:nvSpPr>
        <p:spPr/>
        <p:txBody>
          <a:bodyPr/>
          <a:lstStyle/>
          <a:p>
            <a:fld id="{C66E0C06-5FE1-4F23-A7EB-1A222EB9CE1A}" type="slidenum">
              <a:rPr lang="ru-RU" smtClean="0"/>
              <a:pPr/>
              <a:t>30</a:t>
            </a:fld>
            <a:endParaRPr lang="ru-RU"/>
          </a:p>
        </p:txBody>
      </p:sp>
    </p:spTree>
    <p:extLst>
      <p:ext uri="{BB962C8B-B14F-4D97-AF65-F5344CB8AC3E}">
        <p14:creationId xmlns:p14="http://schemas.microsoft.com/office/powerpoint/2010/main" val="970829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466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e7fc15f0f_0_49:notes"/>
          <p:cNvSpPr>
            <a:spLocks noGrp="1" noRot="1" noChangeAspect="1"/>
          </p:cNvSpPr>
          <p:nvPr>
            <p:ph type="sldImg" idx="2"/>
          </p:nvPr>
        </p:nvSpPr>
        <p:spPr>
          <a:xfrm>
            <a:off x="312738" y="744538"/>
            <a:ext cx="61722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e7fc15f0f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675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При реализации поставленных задач важно учитывать международные тенденции  развития образования. Одной из главных тенденций  является ИЗМЕНЕНИЕ ЗАПРОСА НА КАЧЕСТВО ОБЩЕГО ОБРАЗОВАНИЯ.</a:t>
            </a:r>
          </a:p>
          <a:p>
            <a:endParaRPr lang="ru-RU" sz="1400" dirty="0" smtClean="0"/>
          </a:p>
          <a:p>
            <a:r>
              <a:rPr lang="ru-RU" sz="1400" dirty="0" smtClean="0"/>
              <a:t>Эта тенденция в основном проявляется по двум направлениям:</a:t>
            </a:r>
          </a:p>
          <a:p>
            <a:r>
              <a:rPr lang="ru-RU" sz="1400" dirty="0" smtClean="0"/>
              <a:t>Изменение приоритетных целей образования и качественное изменение образовательной среды.</a:t>
            </a:r>
          </a:p>
        </p:txBody>
      </p:sp>
      <p:sp>
        <p:nvSpPr>
          <p:cNvPr id="4" name="Номер слайда 3"/>
          <p:cNvSpPr>
            <a:spLocks noGrp="1"/>
          </p:cNvSpPr>
          <p:nvPr>
            <p:ph type="sldNum" sz="quarter" idx="10"/>
          </p:nvPr>
        </p:nvSpPr>
        <p:spPr/>
        <p:txBody>
          <a:bodyPr/>
          <a:lstStyle/>
          <a:p>
            <a:fld id="{856A05F3-21FD-48C2-919E-2C9ED22E481D}"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качестве основных ориентиров при обсуждении вопросов, связанных с функциональной грамотностью учащихся будем использовать работы отечественных ученых и положения международного исследования </a:t>
            </a:r>
            <a:r>
              <a:rPr lang="en-US" sz="1400" dirty="0" smtClean="0"/>
              <a:t>PISA</a:t>
            </a:r>
            <a:r>
              <a:rPr lang="ru-RU" sz="1400" dirty="0" smtClean="0"/>
              <a:t>,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 </a:t>
            </a:r>
          </a:p>
          <a:p>
            <a:endParaRPr lang="ru-RU" sz="1400" dirty="0" smtClean="0"/>
          </a:p>
          <a:p>
            <a:r>
              <a:rPr lang="ru-RU" sz="1400" dirty="0" smtClean="0"/>
              <a:t>Приведем несколько определений, которые раскрывают основной смысл данного понятия.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Анализ приведенных определений показывает, что основными составляющими функциональной грамотности являются способность человека действовать в современном обществе, решать различные задачи, используя при этом определенные знания, умения и компетенции. </a:t>
            </a:r>
          </a:p>
          <a:p>
            <a:endParaRPr lang="ru-RU" sz="1400" dirty="0" smtClean="0"/>
          </a:p>
          <a:p>
            <a:r>
              <a:rPr lang="ru-RU" sz="1400" dirty="0" smtClean="0"/>
              <a:t>На практике функциональная грамотность проявляется в действиях учащихся, а оценка </a:t>
            </a:r>
            <a:r>
              <a:rPr lang="ru-RU" sz="1400" dirty="0" err="1" smtClean="0"/>
              <a:t>сформированности</a:t>
            </a:r>
            <a:r>
              <a:rPr lang="ru-RU" sz="1400" dirty="0" smtClean="0"/>
              <a:t> функциональной грамотности может осуществляться через оценку определенных стратегий действий, поведения учащихся, которые они могли бы продемонстрировать в различных ситуациях реальной жизни.</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287970"/>
            <a:r>
              <a:rPr lang="ru-RU" sz="1400" baseline="0" dirty="0" smtClean="0"/>
              <a:t>Для понимания проблемы формирования и оценки функциональной грамотности  необходимо оценить состояние российского образования . </a:t>
            </a:r>
          </a:p>
          <a:p>
            <a:pPr marL="0" lvl="1" indent="287970" defTabSz="914306">
              <a:defRPr/>
            </a:pPr>
            <a:endParaRPr lang="ru-RU" sz="1400" b="0" i="0" baseline="0" dirty="0" smtClean="0"/>
          </a:p>
          <a:p>
            <a:pPr marL="0" lvl="1" indent="287970" defTabSz="914306">
              <a:defRPr/>
            </a:pPr>
            <a:r>
              <a:rPr lang="ru-RU" sz="1400" b="1" dirty="0" smtClean="0">
                <a:solidFill>
                  <a:schemeClr val="tx2"/>
                </a:solidFill>
              </a:rPr>
              <a:t>Оценка качества образования в  странах в международных рейтингах опирается на данные международных исследований </a:t>
            </a:r>
            <a:r>
              <a:rPr lang="en-US" sz="1400" b="1" dirty="0" smtClean="0">
                <a:solidFill>
                  <a:schemeClr val="tx2"/>
                </a:solidFill>
              </a:rPr>
              <a:t>PIRLS, TIMSS </a:t>
            </a:r>
            <a:r>
              <a:rPr lang="ru-RU" sz="1400" b="1" dirty="0" smtClean="0">
                <a:solidFill>
                  <a:schemeClr val="tx2"/>
                </a:solidFill>
              </a:rPr>
              <a:t>и </a:t>
            </a:r>
            <a:r>
              <a:rPr lang="en-US" sz="1400" b="1" dirty="0" smtClean="0">
                <a:solidFill>
                  <a:schemeClr val="tx2"/>
                </a:solidFill>
              </a:rPr>
              <a:t>PISA</a:t>
            </a:r>
            <a:r>
              <a:rPr lang="ru-RU" sz="1400" b="1" dirty="0" smtClean="0">
                <a:solidFill>
                  <a:schemeClr val="tx2"/>
                </a:solidFill>
              </a:rPr>
              <a:t> </a:t>
            </a:r>
            <a:endParaRPr lang="ru-RU" sz="1400" dirty="0" smtClean="0">
              <a:solidFill>
                <a:schemeClr val="tx2"/>
              </a:solidFill>
            </a:endParaRPr>
          </a:p>
          <a:p>
            <a:pPr marL="0" lvl="1" indent="287970" defTabSz="914306">
              <a:defRPr/>
            </a:pPr>
            <a:endParaRPr lang="ru-RU" sz="1400" b="0" i="0" baseline="0" dirty="0" smtClean="0"/>
          </a:p>
          <a:p>
            <a:pPr marL="0" lvl="1" indent="287970" defTabSz="914306">
              <a:defRPr/>
            </a:pPr>
            <a:r>
              <a:rPr lang="ru-RU" sz="1400" b="0" i="0" baseline="0" dirty="0" smtClean="0"/>
              <a:t>В исследованиях </a:t>
            </a:r>
            <a:r>
              <a:rPr lang="ru-RU" sz="1400" b="1" baseline="0" dirty="0" smtClean="0"/>
              <a:t>PIRLS и TIMSS </a:t>
            </a:r>
            <a:r>
              <a:rPr lang="ru-RU" sz="1400" baseline="0" dirty="0" smtClean="0"/>
              <a:t>оценивается </a:t>
            </a:r>
            <a:r>
              <a:rPr lang="ru-RU" sz="1400" b="1" baseline="0" dirty="0" smtClean="0"/>
              <a:t>общеобразовательная подготовка</a:t>
            </a:r>
            <a:r>
              <a:rPr lang="ru-RU" sz="1400" baseline="0" dirty="0" smtClean="0"/>
              <a:t>, успехи в обучении</a:t>
            </a:r>
          </a:p>
          <a:p>
            <a:pPr marL="0" lvl="1" indent="287970" defTabSz="914306">
              <a:defRPr/>
            </a:pPr>
            <a:r>
              <a:rPr lang="ru-RU" sz="1400" baseline="0" dirty="0" smtClean="0"/>
              <a:t>В исследовании </a:t>
            </a:r>
            <a:r>
              <a:rPr lang="ru-RU" sz="1400" b="1" baseline="0" dirty="0" smtClean="0"/>
              <a:t>PISA</a:t>
            </a:r>
            <a:r>
              <a:rPr lang="ru-RU" sz="1400" baseline="0" dirty="0" smtClean="0"/>
              <a:t> речь идёт преимущественно о </a:t>
            </a:r>
            <a:r>
              <a:rPr lang="ru-RU" sz="1400" b="1" baseline="0" dirty="0" smtClean="0"/>
              <a:t>функциональной грамотности </a:t>
            </a:r>
            <a:r>
              <a:rPr lang="ru-RU" sz="1400" baseline="0" dirty="0" smtClean="0"/>
              <a:t>и  </a:t>
            </a:r>
            <a:r>
              <a:rPr lang="ru-RU" sz="1400" b="1" baseline="0" dirty="0" smtClean="0"/>
              <a:t>навыках разрешения проблем</a:t>
            </a:r>
            <a:r>
              <a:rPr lang="ru-RU" sz="1400" baseline="0" dirty="0" smtClean="0"/>
              <a:t>, иными словами об ответе на вопрос: «</a:t>
            </a:r>
            <a:r>
              <a:rPr lang="ru-RU" sz="1400" b="1" i="1" baseline="0" dirty="0" smtClean="0"/>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r>
              <a:rPr lang="ru-RU" sz="1400" baseline="0" dirty="0" smtClean="0"/>
              <a:t>».</a:t>
            </a:r>
          </a:p>
          <a:p>
            <a:pPr marL="0" lvl="1" indent="287970" defTabSz="914306">
              <a:defRPr/>
            </a:pPr>
            <a:r>
              <a:rPr lang="ru-RU" sz="1400" b="0" i="0" baseline="0" dirty="0" smtClean="0"/>
              <a:t>Каковы же на сегодня успехи России в этих исследованиях?</a:t>
            </a:r>
          </a:p>
          <a:p>
            <a:pPr indent="287970"/>
            <a:endParaRPr lang="ru-RU" baseline="0" dirty="0" smtClean="0"/>
          </a:p>
          <a:p>
            <a:pPr indent="287970"/>
            <a:endParaRPr lang="ru-RU" dirty="0" smtClean="0"/>
          </a:p>
          <a:p>
            <a:pPr indent="287970"/>
            <a:endParaRPr lang="ru-RU" dirty="0"/>
          </a:p>
        </p:txBody>
      </p:sp>
      <p:sp>
        <p:nvSpPr>
          <p:cNvPr id="4" name="Номер слайда 3"/>
          <p:cNvSpPr>
            <a:spLocks noGrp="1"/>
          </p:cNvSpPr>
          <p:nvPr>
            <p:ph type="sldNum" sz="quarter" idx="10"/>
          </p:nvPr>
        </p:nvSpPr>
        <p:spPr/>
        <p:txBody>
          <a:bodyPr/>
          <a:lstStyle/>
          <a:p>
            <a:fld id="{9447256E-483B-4BC1-BFF8-D2418426C52D}" type="slidenum">
              <a:rPr lang="ru-RU" smtClean="0"/>
              <a:pPr/>
              <a:t>9</a:t>
            </a:fld>
            <a:endParaRPr lang="ru-RU"/>
          </a:p>
        </p:txBody>
      </p:sp>
    </p:spTree>
    <p:extLst>
      <p:ext uri="{BB962C8B-B14F-4D97-AF65-F5344CB8AC3E}">
        <p14:creationId xmlns:p14="http://schemas.microsoft.com/office/powerpoint/2010/main" val="2398429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1880850" cy="7164388"/>
          </a:xfrm>
          <a:prstGeom prst="rect">
            <a:avLst/>
          </a:prstGeom>
        </p:spPr>
      </p:pic>
      <p:sp>
        <p:nvSpPr>
          <p:cNvPr id="2" name="1 Título"/>
          <p:cNvSpPr>
            <a:spLocks noGrp="1"/>
          </p:cNvSpPr>
          <p:nvPr>
            <p:ph type="ctrTitle"/>
          </p:nvPr>
        </p:nvSpPr>
        <p:spPr>
          <a:xfrm>
            <a:off x="891064" y="2225604"/>
            <a:ext cx="10098723" cy="1535700"/>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782128" y="4059820"/>
            <a:ext cx="8316595" cy="1830899"/>
          </a:xfrm>
        </p:spPr>
        <p:txBody>
          <a:bodyPr/>
          <a:lstStyle>
            <a:lvl1pPr marL="0" indent="0" algn="ctr">
              <a:buNone/>
              <a:defRPr>
                <a:solidFill>
                  <a:schemeClr val="tx1">
                    <a:tint val="75000"/>
                  </a:schemeClr>
                </a:solidFill>
              </a:defRPr>
            </a:lvl1pPr>
            <a:lvl2pPr marL="477637" indent="0" algn="ctr">
              <a:buNone/>
              <a:defRPr>
                <a:solidFill>
                  <a:schemeClr val="tx1">
                    <a:tint val="75000"/>
                  </a:schemeClr>
                </a:solidFill>
              </a:defRPr>
            </a:lvl2pPr>
            <a:lvl3pPr marL="955274" indent="0" algn="ctr">
              <a:buNone/>
              <a:defRPr>
                <a:solidFill>
                  <a:schemeClr val="tx1">
                    <a:tint val="75000"/>
                  </a:schemeClr>
                </a:solidFill>
              </a:defRPr>
            </a:lvl3pPr>
            <a:lvl4pPr marL="1432911" indent="0" algn="ctr">
              <a:buNone/>
              <a:defRPr>
                <a:solidFill>
                  <a:schemeClr val="tx1">
                    <a:tint val="75000"/>
                  </a:schemeClr>
                </a:solidFill>
              </a:defRPr>
            </a:lvl4pPr>
            <a:lvl5pPr marL="1910547" indent="0" algn="ctr">
              <a:buNone/>
              <a:defRPr>
                <a:solidFill>
                  <a:schemeClr val="tx1">
                    <a:tint val="75000"/>
                  </a:schemeClr>
                </a:solidFill>
              </a:defRPr>
            </a:lvl5pPr>
            <a:lvl6pPr marL="2388184" indent="0" algn="ctr">
              <a:buNone/>
              <a:defRPr>
                <a:solidFill>
                  <a:schemeClr val="tx1">
                    <a:tint val="75000"/>
                  </a:schemeClr>
                </a:solidFill>
              </a:defRPr>
            </a:lvl6pPr>
            <a:lvl7pPr marL="2865821" indent="0" algn="ctr">
              <a:buNone/>
              <a:defRPr>
                <a:solidFill>
                  <a:schemeClr val="tx1">
                    <a:tint val="75000"/>
                  </a:schemeClr>
                </a:solidFill>
              </a:defRPr>
            </a:lvl7pPr>
            <a:lvl8pPr marL="3343458" indent="0" algn="ctr">
              <a:buNone/>
              <a:defRPr>
                <a:solidFill>
                  <a:schemeClr val="tx1">
                    <a:tint val="75000"/>
                  </a:schemeClr>
                </a:solidFill>
              </a:defRPr>
            </a:lvl8pPr>
            <a:lvl9pPr marL="3821095"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14031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34553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13616" y="286908"/>
            <a:ext cx="2673191" cy="6112948"/>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594042" y="286908"/>
            <a:ext cx="7821560" cy="61129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165794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1066" y="2225605"/>
            <a:ext cx="10098723" cy="153570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82130" y="4059820"/>
            <a:ext cx="8316595" cy="1830899"/>
          </a:xfrm>
        </p:spPr>
        <p:txBody>
          <a:bodyPr/>
          <a:lstStyle>
            <a:lvl1pPr marL="0" indent="0" algn="ctr">
              <a:buNone/>
              <a:defRPr>
                <a:solidFill>
                  <a:schemeClr val="tx1">
                    <a:tint val="75000"/>
                  </a:schemeClr>
                </a:solidFill>
              </a:defRPr>
            </a:lvl1pPr>
            <a:lvl2pPr marL="521284" indent="0" algn="ctr">
              <a:buNone/>
              <a:defRPr>
                <a:solidFill>
                  <a:schemeClr val="tx1">
                    <a:tint val="75000"/>
                  </a:schemeClr>
                </a:solidFill>
              </a:defRPr>
            </a:lvl2pPr>
            <a:lvl3pPr marL="1042569" indent="0" algn="ctr">
              <a:buNone/>
              <a:defRPr>
                <a:solidFill>
                  <a:schemeClr val="tx1">
                    <a:tint val="75000"/>
                  </a:schemeClr>
                </a:solidFill>
              </a:defRPr>
            </a:lvl3pPr>
            <a:lvl4pPr marL="1563853" indent="0" algn="ctr">
              <a:buNone/>
              <a:defRPr>
                <a:solidFill>
                  <a:schemeClr val="tx1">
                    <a:tint val="75000"/>
                  </a:schemeClr>
                </a:solidFill>
              </a:defRPr>
            </a:lvl4pPr>
            <a:lvl5pPr marL="2085137" indent="0" algn="ctr">
              <a:buNone/>
              <a:defRPr>
                <a:solidFill>
                  <a:schemeClr val="tx1">
                    <a:tint val="75000"/>
                  </a:schemeClr>
                </a:solidFill>
              </a:defRPr>
            </a:lvl5pPr>
            <a:lvl6pPr marL="2606422" indent="0" algn="ctr">
              <a:buNone/>
              <a:defRPr>
                <a:solidFill>
                  <a:schemeClr val="tx1">
                    <a:tint val="75000"/>
                  </a:schemeClr>
                </a:solidFill>
              </a:defRPr>
            </a:lvl6pPr>
            <a:lvl7pPr marL="3127706" indent="0" algn="ctr">
              <a:buNone/>
              <a:defRPr>
                <a:solidFill>
                  <a:schemeClr val="tx1">
                    <a:tint val="75000"/>
                  </a:schemeClr>
                </a:solidFill>
              </a:defRPr>
            </a:lvl7pPr>
            <a:lvl8pPr marL="3648990" indent="0" algn="ctr">
              <a:buNone/>
              <a:defRPr>
                <a:solidFill>
                  <a:schemeClr val="tx1">
                    <a:tint val="75000"/>
                  </a:schemeClr>
                </a:solidFill>
              </a:defRPr>
            </a:lvl8pPr>
            <a:lvl9pPr marL="417027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1213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925">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378423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38505" y="4603783"/>
            <a:ext cx="10098723" cy="1422927"/>
          </a:xfrm>
        </p:spPr>
        <p:txBody>
          <a:bodyPr anchor="t"/>
          <a:lstStyle>
            <a:lvl1pPr algn="l">
              <a:defRPr sz="4179" b="1" cap="all"/>
            </a:lvl1pPr>
          </a:lstStyle>
          <a:p>
            <a:r>
              <a:rPr lang="ru-RU" smtClean="0"/>
              <a:t>Образец заголовка</a:t>
            </a:r>
            <a:endParaRPr lang="es-ES"/>
          </a:p>
        </p:txBody>
      </p:sp>
      <p:sp>
        <p:nvSpPr>
          <p:cNvPr id="3" name="2 Marcador de texto"/>
          <p:cNvSpPr>
            <a:spLocks noGrp="1"/>
          </p:cNvSpPr>
          <p:nvPr>
            <p:ph type="body" idx="1"/>
          </p:nvPr>
        </p:nvSpPr>
        <p:spPr>
          <a:xfrm>
            <a:off x="938505" y="3036574"/>
            <a:ext cx="10098723" cy="1567209"/>
          </a:xfrm>
        </p:spPr>
        <p:txBody>
          <a:bodyPr anchor="b"/>
          <a:lstStyle>
            <a:lvl1pPr marL="0" indent="0">
              <a:buNone/>
              <a:defRPr sz="2089">
                <a:solidFill>
                  <a:schemeClr val="tx1">
                    <a:tint val="75000"/>
                  </a:schemeClr>
                </a:solidFill>
              </a:defRPr>
            </a:lvl1pPr>
            <a:lvl2pPr marL="477637" indent="0">
              <a:buNone/>
              <a:defRPr sz="1880">
                <a:solidFill>
                  <a:schemeClr val="tx1">
                    <a:tint val="75000"/>
                  </a:schemeClr>
                </a:solidFill>
              </a:defRPr>
            </a:lvl2pPr>
            <a:lvl3pPr marL="955274" indent="0">
              <a:buNone/>
              <a:defRPr sz="1672">
                <a:solidFill>
                  <a:schemeClr val="tx1">
                    <a:tint val="75000"/>
                  </a:schemeClr>
                </a:solidFill>
              </a:defRPr>
            </a:lvl3pPr>
            <a:lvl4pPr marL="1432911" indent="0">
              <a:buNone/>
              <a:defRPr sz="1463">
                <a:solidFill>
                  <a:schemeClr val="tx1">
                    <a:tint val="75000"/>
                  </a:schemeClr>
                </a:solidFill>
              </a:defRPr>
            </a:lvl4pPr>
            <a:lvl5pPr marL="1910547" indent="0">
              <a:buNone/>
              <a:defRPr sz="1463">
                <a:solidFill>
                  <a:schemeClr val="tx1">
                    <a:tint val="75000"/>
                  </a:schemeClr>
                </a:solidFill>
              </a:defRPr>
            </a:lvl5pPr>
            <a:lvl6pPr marL="2388184" indent="0">
              <a:buNone/>
              <a:defRPr sz="1463">
                <a:solidFill>
                  <a:schemeClr val="tx1">
                    <a:tint val="75000"/>
                  </a:schemeClr>
                </a:solidFill>
              </a:defRPr>
            </a:lvl6pPr>
            <a:lvl7pPr marL="2865821" indent="0">
              <a:buNone/>
              <a:defRPr sz="1463">
                <a:solidFill>
                  <a:schemeClr val="tx1">
                    <a:tint val="75000"/>
                  </a:schemeClr>
                </a:solidFill>
              </a:defRPr>
            </a:lvl7pPr>
            <a:lvl8pPr marL="3343458" indent="0">
              <a:buNone/>
              <a:defRPr sz="1463">
                <a:solidFill>
                  <a:schemeClr val="tx1">
                    <a:tint val="75000"/>
                  </a:schemeClr>
                </a:solidFill>
              </a:defRPr>
            </a:lvl8pPr>
            <a:lvl9pPr marL="3821095" indent="0">
              <a:buNone/>
              <a:defRPr sz="1463">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12342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594043" y="1671691"/>
            <a:ext cx="5247375" cy="4728165"/>
          </a:xfrm>
        </p:spPr>
        <p:txBody>
          <a:bodyPr/>
          <a:lstStyle>
            <a:lvl1pPr>
              <a:defRPr sz="2925"/>
            </a:lvl1pPr>
            <a:lvl2pPr>
              <a:defRPr sz="2507"/>
            </a:lvl2pPr>
            <a:lvl3pPr>
              <a:defRPr sz="2089"/>
            </a:lvl3pPr>
            <a:lvl4pPr>
              <a:defRPr sz="1880"/>
            </a:lvl4pPr>
            <a:lvl5pPr>
              <a:defRPr sz="1880"/>
            </a:lvl5pPr>
            <a:lvl6pPr>
              <a:defRPr sz="1880"/>
            </a:lvl6pPr>
            <a:lvl7pPr>
              <a:defRPr sz="1880"/>
            </a:lvl7pPr>
            <a:lvl8pPr>
              <a:defRPr sz="1880"/>
            </a:lvl8pPr>
            <a:lvl9pPr>
              <a:defRPr sz="188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039432" y="1671691"/>
            <a:ext cx="5247375" cy="4728165"/>
          </a:xfrm>
        </p:spPr>
        <p:txBody>
          <a:bodyPr/>
          <a:lstStyle>
            <a:lvl1pPr>
              <a:defRPr sz="2925"/>
            </a:lvl1pPr>
            <a:lvl2pPr>
              <a:defRPr sz="2507"/>
            </a:lvl2pPr>
            <a:lvl3pPr>
              <a:defRPr sz="2089"/>
            </a:lvl3pPr>
            <a:lvl4pPr>
              <a:defRPr sz="1880"/>
            </a:lvl4pPr>
            <a:lvl5pPr>
              <a:defRPr sz="1880"/>
            </a:lvl5pPr>
            <a:lvl6pPr>
              <a:defRPr sz="1880"/>
            </a:lvl6pPr>
            <a:lvl7pPr>
              <a:defRPr sz="1880"/>
            </a:lvl7pPr>
            <a:lvl8pPr>
              <a:defRPr sz="1880"/>
            </a:lvl8pPr>
            <a:lvl9pPr>
              <a:defRPr sz="188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17494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594042" y="1603696"/>
            <a:ext cx="5249439" cy="668344"/>
          </a:xfrm>
        </p:spPr>
        <p:txBody>
          <a:bodyPr anchor="b"/>
          <a:lstStyle>
            <a:lvl1pPr marL="0" indent="0">
              <a:buNone/>
              <a:defRPr sz="2507" b="1"/>
            </a:lvl1pPr>
            <a:lvl2pPr marL="477637" indent="0">
              <a:buNone/>
              <a:defRPr sz="2089" b="1"/>
            </a:lvl2pPr>
            <a:lvl3pPr marL="955274" indent="0">
              <a:buNone/>
              <a:defRPr sz="1880" b="1"/>
            </a:lvl3pPr>
            <a:lvl4pPr marL="1432911" indent="0">
              <a:buNone/>
              <a:defRPr sz="1672" b="1"/>
            </a:lvl4pPr>
            <a:lvl5pPr marL="1910547" indent="0">
              <a:buNone/>
              <a:defRPr sz="1672" b="1"/>
            </a:lvl5pPr>
            <a:lvl6pPr marL="2388184" indent="0">
              <a:buNone/>
              <a:defRPr sz="1672" b="1"/>
            </a:lvl6pPr>
            <a:lvl7pPr marL="2865821" indent="0">
              <a:buNone/>
              <a:defRPr sz="1672" b="1"/>
            </a:lvl7pPr>
            <a:lvl8pPr marL="3343458" indent="0">
              <a:buNone/>
              <a:defRPr sz="1672" b="1"/>
            </a:lvl8pPr>
            <a:lvl9pPr marL="3821095" indent="0">
              <a:buNone/>
              <a:defRPr sz="1672" b="1"/>
            </a:lvl9pPr>
          </a:lstStyle>
          <a:p>
            <a:pPr lvl="0"/>
            <a:r>
              <a:rPr lang="ru-RU" smtClean="0"/>
              <a:t>Образец текста</a:t>
            </a:r>
          </a:p>
        </p:txBody>
      </p:sp>
      <p:sp>
        <p:nvSpPr>
          <p:cNvPr id="4" name="3 Marcador de contenido"/>
          <p:cNvSpPr>
            <a:spLocks noGrp="1"/>
          </p:cNvSpPr>
          <p:nvPr>
            <p:ph sz="half" idx="2"/>
          </p:nvPr>
        </p:nvSpPr>
        <p:spPr>
          <a:xfrm>
            <a:off x="594042" y="2272040"/>
            <a:ext cx="5249439" cy="4127816"/>
          </a:xfrm>
        </p:spPr>
        <p:txBody>
          <a:bodyPr/>
          <a:lstStyle>
            <a:lvl1pPr>
              <a:defRPr sz="2507"/>
            </a:lvl1pPr>
            <a:lvl2pPr>
              <a:defRPr sz="2089"/>
            </a:lvl2pPr>
            <a:lvl3pPr>
              <a:defRPr sz="1880"/>
            </a:lvl3pPr>
            <a:lvl4pPr>
              <a:defRPr sz="1672"/>
            </a:lvl4pPr>
            <a:lvl5pPr>
              <a:defRPr sz="1672"/>
            </a:lvl5pPr>
            <a:lvl6pPr>
              <a:defRPr sz="1672"/>
            </a:lvl6pPr>
            <a:lvl7pPr>
              <a:defRPr sz="1672"/>
            </a:lvl7pPr>
            <a:lvl8pPr>
              <a:defRPr sz="1672"/>
            </a:lvl8pPr>
            <a:lvl9pPr>
              <a:defRPr sz="167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035307" y="1603696"/>
            <a:ext cx="5251501" cy="668344"/>
          </a:xfrm>
        </p:spPr>
        <p:txBody>
          <a:bodyPr anchor="b"/>
          <a:lstStyle>
            <a:lvl1pPr marL="0" indent="0">
              <a:buNone/>
              <a:defRPr sz="2507" b="1"/>
            </a:lvl1pPr>
            <a:lvl2pPr marL="477637" indent="0">
              <a:buNone/>
              <a:defRPr sz="2089" b="1"/>
            </a:lvl2pPr>
            <a:lvl3pPr marL="955274" indent="0">
              <a:buNone/>
              <a:defRPr sz="1880" b="1"/>
            </a:lvl3pPr>
            <a:lvl4pPr marL="1432911" indent="0">
              <a:buNone/>
              <a:defRPr sz="1672" b="1"/>
            </a:lvl4pPr>
            <a:lvl5pPr marL="1910547" indent="0">
              <a:buNone/>
              <a:defRPr sz="1672" b="1"/>
            </a:lvl5pPr>
            <a:lvl6pPr marL="2388184" indent="0">
              <a:buNone/>
              <a:defRPr sz="1672" b="1"/>
            </a:lvl6pPr>
            <a:lvl7pPr marL="2865821" indent="0">
              <a:buNone/>
              <a:defRPr sz="1672" b="1"/>
            </a:lvl7pPr>
            <a:lvl8pPr marL="3343458" indent="0">
              <a:buNone/>
              <a:defRPr sz="1672" b="1"/>
            </a:lvl8pPr>
            <a:lvl9pPr marL="3821095" indent="0">
              <a:buNone/>
              <a:defRPr sz="1672" b="1"/>
            </a:lvl9pPr>
          </a:lstStyle>
          <a:p>
            <a:pPr lvl="0"/>
            <a:r>
              <a:rPr lang="ru-RU" smtClean="0"/>
              <a:t>Образец текста</a:t>
            </a:r>
          </a:p>
        </p:txBody>
      </p:sp>
      <p:sp>
        <p:nvSpPr>
          <p:cNvPr id="6" name="5 Marcador de contenido"/>
          <p:cNvSpPr>
            <a:spLocks noGrp="1"/>
          </p:cNvSpPr>
          <p:nvPr>
            <p:ph sz="quarter" idx="4"/>
          </p:nvPr>
        </p:nvSpPr>
        <p:spPr>
          <a:xfrm>
            <a:off x="6035307" y="2272040"/>
            <a:ext cx="5251501" cy="4127816"/>
          </a:xfrm>
        </p:spPr>
        <p:txBody>
          <a:bodyPr/>
          <a:lstStyle>
            <a:lvl1pPr>
              <a:defRPr sz="2507"/>
            </a:lvl1pPr>
            <a:lvl2pPr>
              <a:defRPr sz="2089"/>
            </a:lvl2pPr>
            <a:lvl3pPr>
              <a:defRPr sz="1880"/>
            </a:lvl3pPr>
            <a:lvl4pPr>
              <a:defRPr sz="1672"/>
            </a:lvl4pPr>
            <a:lvl5pPr>
              <a:defRPr sz="1672"/>
            </a:lvl5pPr>
            <a:lvl6pPr>
              <a:defRPr sz="1672"/>
            </a:lvl6pPr>
            <a:lvl7pPr>
              <a:defRPr sz="1672"/>
            </a:lvl7pPr>
            <a:lvl8pPr>
              <a:defRPr sz="1672"/>
            </a:lvl8pPr>
            <a:lvl9pPr>
              <a:defRPr sz="167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51879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191561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267162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4043" y="285249"/>
            <a:ext cx="3908718" cy="1213966"/>
          </a:xfrm>
        </p:spPr>
        <p:txBody>
          <a:bodyPr anchor="b"/>
          <a:lstStyle>
            <a:lvl1pPr algn="l">
              <a:defRPr sz="2089" b="1"/>
            </a:lvl1pPr>
          </a:lstStyle>
          <a:p>
            <a:r>
              <a:rPr lang="ru-RU" smtClean="0"/>
              <a:t>Образец заголовка</a:t>
            </a:r>
            <a:endParaRPr lang="es-ES"/>
          </a:p>
        </p:txBody>
      </p:sp>
      <p:sp>
        <p:nvSpPr>
          <p:cNvPr id="3" name="2 Marcador de contenido"/>
          <p:cNvSpPr>
            <a:spLocks noGrp="1"/>
          </p:cNvSpPr>
          <p:nvPr>
            <p:ph idx="1"/>
          </p:nvPr>
        </p:nvSpPr>
        <p:spPr>
          <a:xfrm>
            <a:off x="4645082" y="285249"/>
            <a:ext cx="6641725" cy="6114607"/>
          </a:xfrm>
        </p:spPr>
        <p:txBody>
          <a:bodyPr/>
          <a:lstStyle>
            <a:lvl1pPr>
              <a:defRPr sz="3343"/>
            </a:lvl1pPr>
            <a:lvl2pPr>
              <a:defRPr sz="2925"/>
            </a:lvl2pPr>
            <a:lvl3pPr>
              <a:defRPr sz="2507"/>
            </a:lvl3pPr>
            <a:lvl4pPr>
              <a:defRPr sz="2089"/>
            </a:lvl4pPr>
            <a:lvl5pPr>
              <a:defRPr sz="2089"/>
            </a:lvl5pPr>
            <a:lvl6pPr>
              <a:defRPr sz="2089"/>
            </a:lvl6pPr>
            <a:lvl7pPr>
              <a:defRPr sz="2089"/>
            </a:lvl7pPr>
            <a:lvl8pPr>
              <a:defRPr sz="2089"/>
            </a:lvl8pPr>
            <a:lvl9pPr>
              <a:defRPr sz="208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594043" y="1499215"/>
            <a:ext cx="3908718" cy="4900641"/>
          </a:xfrm>
        </p:spPr>
        <p:txBody>
          <a:bodyPr/>
          <a:lstStyle>
            <a:lvl1pPr marL="0" indent="0">
              <a:buNone/>
              <a:defRPr sz="1463"/>
            </a:lvl1pPr>
            <a:lvl2pPr marL="477637" indent="0">
              <a:buNone/>
              <a:defRPr sz="1254"/>
            </a:lvl2pPr>
            <a:lvl3pPr marL="955274" indent="0">
              <a:buNone/>
              <a:defRPr sz="1045"/>
            </a:lvl3pPr>
            <a:lvl4pPr marL="1432911" indent="0">
              <a:buNone/>
              <a:defRPr sz="940"/>
            </a:lvl4pPr>
            <a:lvl5pPr marL="1910547" indent="0">
              <a:buNone/>
              <a:defRPr sz="940"/>
            </a:lvl5pPr>
            <a:lvl6pPr marL="2388184" indent="0">
              <a:buNone/>
              <a:defRPr sz="940"/>
            </a:lvl6pPr>
            <a:lvl7pPr marL="2865821" indent="0">
              <a:buNone/>
              <a:defRPr sz="940"/>
            </a:lvl7pPr>
            <a:lvl8pPr marL="3343458" indent="0">
              <a:buNone/>
              <a:defRPr sz="940"/>
            </a:lvl8pPr>
            <a:lvl9pPr marL="3821095" indent="0">
              <a:buNone/>
              <a:defRPr sz="940"/>
            </a:lvl9pPr>
          </a:lstStyle>
          <a:p>
            <a:pPr lvl="0"/>
            <a:r>
              <a:rPr lang="ru-RU" smtClean="0"/>
              <a:t>Образец текста</a:t>
            </a:r>
          </a:p>
        </p:txBody>
      </p:sp>
      <p:sp>
        <p:nvSpPr>
          <p:cNvPr id="5" name="4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393320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28730" y="5015071"/>
            <a:ext cx="7128510" cy="592058"/>
          </a:xfrm>
        </p:spPr>
        <p:txBody>
          <a:bodyPr anchor="b"/>
          <a:lstStyle>
            <a:lvl1pPr algn="l">
              <a:defRPr sz="2089"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28730" y="640151"/>
            <a:ext cx="7128510" cy="4298633"/>
          </a:xfrm>
        </p:spPr>
        <p:txBody>
          <a:bodyPr/>
          <a:lstStyle>
            <a:lvl1pPr marL="0" indent="0">
              <a:buNone/>
              <a:defRPr sz="3343"/>
            </a:lvl1pPr>
            <a:lvl2pPr marL="477637" indent="0">
              <a:buNone/>
              <a:defRPr sz="2925"/>
            </a:lvl2pPr>
            <a:lvl3pPr marL="955274" indent="0">
              <a:buNone/>
              <a:defRPr sz="2507"/>
            </a:lvl3pPr>
            <a:lvl4pPr marL="1432911" indent="0">
              <a:buNone/>
              <a:defRPr sz="2089"/>
            </a:lvl4pPr>
            <a:lvl5pPr marL="1910547" indent="0">
              <a:buNone/>
              <a:defRPr sz="2089"/>
            </a:lvl5pPr>
            <a:lvl6pPr marL="2388184" indent="0">
              <a:buNone/>
              <a:defRPr sz="2089"/>
            </a:lvl6pPr>
            <a:lvl7pPr marL="2865821" indent="0">
              <a:buNone/>
              <a:defRPr sz="2089"/>
            </a:lvl7pPr>
            <a:lvl8pPr marL="3343458" indent="0">
              <a:buNone/>
              <a:defRPr sz="2089"/>
            </a:lvl8pPr>
            <a:lvl9pPr marL="3821095" indent="0">
              <a:buNone/>
              <a:defRPr sz="2089"/>
            </a:lvl9pPr>
          </a:lstStyle>
          <a:p>
            <a:r>
              <a:rPr lang="ru-RU" smtClean="0"/>
              <a:t>Вставка рисунка</a:t>
            </a:r>
            <a:endParaRPr lang="es-ES"/>
          </a:p>
        </p:txBody>
      </p:sp>
      <p:sp>
        <p:nvSpPr>
          <p:cNvPr id="4" name="3 Marcador de texto"/>
          <p:cNvSpPr>
            <a:spLocks noGrp="1"/>
          </p:cNvSpPr>
          <p:nvPr>
            <p:ph type="body" sz="half" idx="2"/>
          </p:nvPr>
        </p:nvSpPr>
        <p:spPr>
          <a:xfrm>
            <a:off x="2328730" y="5607129"/>
            <a:ext cx="7128510" cy="840820"/>
          </a:xfrm>
        </p:spPr>
        <p:txBody>
          <a:bodyPr/>
          <a:lstStyle>
            <a:lvl1pPr marL="0" indent="0">
              <a:buNone/>
              <a:defRPr sz="1463"/>
            </a:lvl1pPr>
            <a:lvl2pPr marL="477637" indent="0">
              <a:buNone/>
              <a:defRPr sz="1254"/>
            </a:lvl2pPr>
            <a:lvl3pPr marL="955274" indent="0">
              <a:buNone/>
              <a:defRPr sz="1045"/>
            </a:lvl3pPr>
            <a:lvl4pPr marL="1432911" indent="0">
              <a:buNone/>
              <a:defRPr sz="940"/>
            </a:lvl4pPr>
            <a:lvl5pPr marL="1910547" indent="0">
              <a:buNone/>
              <a:defRPr sz="940"/>
            </a:lvl5pPr>
            <a:lvl6pPr marL="2388184" indent="0">
              <a:buNone/>
              <a:defRPr sz="940"/>
            </a:lvl6pPr>
            <a:lvl7pPr marL="2865821" indent="0">
              <a:buNone/>
              <a:defRPr sz="940"/>
            </a:lvl7pPr>
            <a:lvl8pPr marL="3343458" indent="0">
              <a:buNone/>
              <a:defRPr sz="940"/>
            </a:lvl8pPr>
            <a:lvl9pPr marL="3821095" indent="0">
              <a:buNone/>
              <a:defRPr sz="940"/>
            </a:lvl9pPr>
          </a:lstStyle>
          <a:p>
            <a:pPr lvl="0"/>
            <a:r>
              <a:rPr lang="ru-RU" smtClean="0"/>
              <a:t>Образец текста</a:t>
            </a:r>
          </a:p>
        </p:txBody>
      </p:sp>
      <p:sp>
        <p:nvSpPr>
          <p:cNvPr id="5" name="4 Marcador de fecha"/>
          <p:cNvSpPr>
            <a:spLocks noGrp="1"/>
          </p:cNvSpPr>
          <p:nvPr>
            <p:ph type="dt" sz="half" idx="10"/>
          </p:nvPr>
        </p:nvSpPr>
        <p:spPr/>
        <p:txBody>
          <a:bodyPr/>
          <a:lstStyle/>
          <a:p>
            <a:fld id="{460BE020-E3D2-4B40-A05B-7CD782450F67}" type="datetimeFigureOut">
              <a:rPr lang="ru-RU" smtClean="0"/>
              <a:pPr/>
              <a:t>23.03.2020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2BAD091-9B88-4E15-8364-95918717355E}" type="slidenum">
              <a:rPr lang="ru-RU" smtClean="0"/>
              <a:pPr/>
              <a:t>‹#›</a:t>
            </a:fld>
            <a:endParaRPr lang="ru-RU"/>
          </a:p>
        </p:txBody>
      </p:sp>
    </p:spTree>
    <p:extLst>
      <p:ext uri="{BB962C8B-B14F-4D97-AF65-F5344CB8AC3E}">
        <p14:creationId xmlns:p14="http://schemas.microsoft.com/office/powerpoint/2010/main" val="23852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4043" y="286908"/>
            <a:ext cx="10692765" cy="1194065"/>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94043" y="1671691"/>
            <a:ext cx="10692765" cy="472816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594043" y="6640327"/>
            <a:ext cx="2772198" cy="381437"/>
          </a:xfrm>
          <a:prstGeom prst="rect">
            <a:avLst/>
          </a:prstGeom>
        </p:spPr>
        <p:txBody>
          <a:bodyPr vert="horz" lIns="91440" tIns="45720" rIns="91440" bIns="45720" rtlCol="0" anchor="ctr"/>
          <a:lstStyle>
            <a:lvl1pPr algn="l">
              <a:defRPr sz="1254">
                <a:solidFill>
                  <a:schemeClr val="tx1">
                    <a:tint val="75000"/>
                  </a:schemeClr>
                </a:solidFill>
              </a:defRPr>
            </a:lvl1pPr>
          </a:lstStyle>
          <a:p>
            <a:fld id="{460BE020-E3D2-4B40-A05B-7CD782450F67}" type="datetimeFigureOut">
              <a:rPr lang="ru-RU" smtClean="0"/>
              <a:pPr/>
              <a:t>23.03.2020</a:t>
            </a:fld>
            <a:endParaRPr lang="ru-RU"/>
          </a:p>
        </p:txBody>
      </p:sp>
      <p:sp>
        <p:nvSpPr>
          <p:cNvPr id="5" name="4 Marcador de pie de página"/>
          <p:cNvSpPr>
            <a:spLocks noGrp="1"/>
          </p:cNvSpPr>
          <p:nvPr>
            <p:ph type="ftr" sz="quarter" idx="3"/>
          </p:nvPr>
        </p:nvSpPr>
        <p:spPr>
          <a:xfrm>
            <a:off x="4059291" y="6640327"/>
            <a:ext cx="3762269" cy="381437"/>
          </a:xfrm>
          <a:prstGeom prst="rect">
            <a:avLst/>
          </a:prstGeom>
        </p:spPr>
        <p:txBody>
          <a:bodyPr vert="horz" lIns="91440" tIns="45720" rIns="91440" bIns="45720" rtlCol="0" anchor="ctr"/>
          <a:lstStyle>
            <a:lvl1pPr algn="ctr">
              <a:defRPr sz="1254">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514609" y="6640327"/>
            <a:ext cx="2772198" cy="381437"/>
          </a:xfrm>
          <a:prstGeom prst="rect">
            <a:avLst/>
          </a:prstGeom>
        </p:spPr>
        <p:txBody>
          <a:bodyPr vert="horz" lIns="91440" tIns="45720" rIns="91440" bIns="45720" rtlCol="0" anchor="ctr"/>
          <a:lstStyle>
            <a:lvl1pPr algn="r">
              <a:defRPr sz="1254">
                <a:solidFill>
                  <a:schemeClr val="tx1">
                    <a:tint val="75000"/>
                  </a:schemeClr>
                </a:solidFill>
              </a:defRPr>
            </a:lvl1pPr>
          </a:lstStyle>
          <a:p>
            <a:fld id="{D2BAD091-9B88-4E15-8364-95918717355E}" type="slidenum">
              <a:rPr lang="ru-RU" smtClean="0"/>
              <a:pPr/>
              <a:t>‹#›</a:t>
            </a:fld>
            <a:endParaRPr lang="ru-RU"/>
          </a:p>
        </p:txBody>
      </p:sp>
      <p:pic>
        <p:nvPicPr>
          <p:cNvPr id="7" name="6 Imagen" descr="Dibujo.bmp"/>
          <p:cNvPicPr>
            <a:picLocks noChangeAspect="1"/>
          </p:cNvPicPr>
          <p:nvPr/>
        </p:nvPicPr>
        <p:blipFill>
          <a:blip r:embed="rId14" cstate="print"/>
          <a:stretch>
            <a:fillRect/>
          </a:stretch>
        </p:blipFill>
        <p:spPr>
          <a:xfrm>
            <a:off x="0" y="0"/>
            <a:ext cx="11880850" cy="7164388"/>
          </a:xfrm>
          <a:prstGeom prst="rect">
            <a:avLst/>
          </a:prstGeom>
        </p:spPr>
      </p:pic>
      <p:sp>
        <p:nvSpPr>
          <p:cNvPr id="9" name="Rectangle 10"/>
          <p:cNvSpPr>
            <a:spLocks noChangeArrowheads="1"/>
          </p:cNvSpPr>
          <p:nvPr/>
        </p:nvSpPr>
        <p:spPr bwMode="auto">
          <a:xfrm>
            <a:off x="0" y="0"/>
            <a:ext cx="11880850" cy="7323597"/>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2194"/>
          </a:p>
        </p:txBody>
      </p:sp>
    </p:spTree>
    <p:extLst>
      <p:ext uri="{BB962C8B-B14F-4D97-AF65-F5344CB8AC3E}">
        <p14:creationId xmlns:p14="http://schemas.microsoft.com/office/powerpoint/2010/main" val="2595867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55274" rtl="0" eaLnBrk="1" latinLnBrk="0" hangingPunct="1">
        <a:spcBef>
          <a:spcPct val="0"/>
        </a:spcBef>
        <a:buNone/>
        <a:defRPr sz="4597" kern="1200">
          <a:solidFill>
            <a:schemeClr val="tx1"/>
          </a:solidFill>
          <a:latin typeface="+mj-lt"/>
          <a:ea typeface="+mj-ea"/>
          <a:cs typeface="+mj-cs"/>
        </a:defRPr>
      </a:lvl1pPr>
    </p:titleStyle>
    <p:bodyStyle>
      <a:lvl1pPr marL="358228" indent="-358228" algn="l" defTabSz="955274" rtl="0" eaLnBrk="1" latinLnBrk="0" hangingPunct="1">
        <a:spcBef>
          <a:spcPct val="20000"/>
        </a:spcBef>
        <a:buFont typeface="Arial" pitchFamily="34" charset="0"/>
        <a:buChar char="•"/>
        <a:defRPr sz="3343" kern="1200">
          <a:solidFill>
            <a:schemeClr val="tx1"/>
          </a:solidFill>
          <a:latin typeface="+mn-lt"/>
          <a:ea typeface="+mn-ea"/>
          <a:cs typeface="+mn-cs"/>
        </a:defRPr>
      </a:lvl1pPr>
      <a:lvl2pPr marL="776160" indent="-298523" algn="l" defTabSz="955274" rtl="0" eaLnBrk="1" latinLnBrk="0" hangingPunct="1">
        <a:spcBef>
          <a:spcPct val="20000"/>
        </a:spcBef>
        <a:buFont typeface="Arial" pitchFamily="34" charset="0"/>
        <a:buChar char="–"/>
        <a:defRPr sz="2925" kern="1200">
          <a:solidFill>
            <a:schemeClr val="tx1"/>
          </a:solidFill>
          <a:latin typeface="+mn-lt"/>
          <a:ea typeface="+mn-ea"/>
          <a:cs typeface="+mn-cs"/>
        </a:defRPr>
      </a:lvl2pPr>
      <a:lvl3pPr marL="1194092" indent="-238818" algn="l" defTabSz="955274" rtl="0" eaLnBrk="1" latinLnBrk="0" hangingPunct="1">
        <a:spcBef>
          <a:spcPct val="20000"/>
        </a:spcBef>
        <a:buFont typeface="Arial" pitchFamily="34" charset="0"/>
        <a:buChar char="•"/>
        <a:defRPr sz="2507" kern="1200">
          <a:solidFill>
            <a:schemeClr val="tx1"/>
          </a:solidFill>
          <a:latin typeface="+mn-lt"/>
          <a:ea typeface="+mn-ea"/>
          <a:cs typeface="+mn-cs"/>
        </a:defRPr>
      </a:lvl3pPr>
      <a:lvl4pPr marL="1671729" indent="-238818" algn="l" defTabSz="955274" rtl="0" eaLnBrk="1" latinLnBrk="0" hangingPunct="1">
        <a:spcBef>
          <a:spcPct val="20000"/>
        </a:spcBef>
        <a:buFont typeface="Arial" pitchFamily="34" charset="0"/>
        <a:buChar char="–"/>
        <a:defRPr sz="2089" kern="1200">
          <a:solidFill>
            <a:schemeClr val="tx1"/>
          </a:solidFill>
          <a:latin typeface="+mn-lt"/>
          <a:ea typeface="+mn-ea"/>
          <a:cs typeface="+mn-cs"/>
        </a:defRPr>
      </a:lvl4pPr>
      <a:lvl5pPr marL="2149366" indent="-238818" algn="l" defTabSz="955274" rtl="0" eaLnBrk="1" latinLnBrk="0" hangingPunct="1">
        <a:spcBef>
          <a:spcPct val="20000"/>
        </a:spcBef>
        <a:buFont typeface="Arial" pitchFamily="34" charset="0"/>
        <a:buChar char="»"/>
        <a:defRPr sz="2089" kern="1200">
          <a:solidFill>
            <a:schemeClr val="tx1"/>
          </a:solidFill>
          <a:latin typeface="+mn-lt"/>
          <a:ea typeface="+mn-ea"/>
          <a:cs typeface="+mn-cs"/>
        </a:defRPr>
      </a:lvl5pPr>
      <a:lvl6pPr marL="2627003" indent="-238818" algn="l" defTabSz="955274" rtl="0" eaLnBrk="1" latinLnBrk="0" hangingPunct="1">
        <a:spcBef>
          <a:spcPct val="20000"/>
        </a:spcBef>
        <a:buFont typeface="Arial" pitchFamily="34" charset="0"/>
        <a:buChar char="•"/>
        <a:defRPr sz="2089" kern="1200">
          <a:solidFill>
            <a:schemeClr val="tx1"/>
          </a:solidFill>
          <a:latin typeface="+mn-lt"/>
          <a:ea typeface="+mn-ea"/>
          <a:cs typeface="+mn-cs"/>
        </a:defRPr>
      </a:lvl6pPr>
      <a:lvl7pPr marL="3104639" indent="-238818" algn="l" defTabSz="955274" rtl="0" eaLnBrk="1" latinLnBrk="0" hangingPunct="1">
        <a:spcBef>
          <a:spcPct val="20000"/>
        </a:spcBef>
        <a:buFont typeface="Arial" pitchFamily="34" charset="0"/>
        <a:buChar char="•"/>
        <a:defRPr sz="2089" kern="1200">
          <a:solidFill>
            <a:schemeClr val="tx1"/>
          </a:solidFill>
          <a:latin typeface="+mn-lt"/>
          <a:ea typeface="+mn-ea"/>
          <a:cs typeface="+mn-cs"/>
        </a:defRPr>
      </a:lvl7pPr>
      <a:lvl8pPr marL="3582276" indent="-238818" algn="l" defTabSz="955274" rtl="0" eaLnBrk="1" latinLnBrk="0" hangingPunct="1">
        <a:spcBef>
          <a:spcPct val="20000"/>
        </a:spcBef>
        <a:buFont typeface="Arial" pitchFamily="34" charset="0"/>
        <a:buChar char="•"/>
        <a:defRPr sz="2089" kern="1200">
          <a:solidFill>
            <a:schemeClr val="tx1"/>
          </a:solidFill>
          <a:latin typeface="+mn-lt"/>
          <a:ea typeface="+mn-ea"/>
          <a:cs typeface="+mn-cs"/>
        </a:defRPr>
      </a:lvl8pPr>
      <a:lvl9pPr marL="4059913" indent="-238818" algn="l" defTabSz="955274" rtl="0" eaLnBrk="1" latinLnBrk="0" hangingPunct="1">
        <a:spcBef>
          <a:spcPct val="20000"/>
        </a:spcBef>
        <a:buFont typeface="Arial" pitchFamily="34" charset="0"/>
        <a:buChar char="•"/>
        <a:defRPr sz="2089" kern="1200">
          <a:solidFill>
            <a:schemeClr val="tx1"/>
          </a:solidFill>
          <a:latin typeface="+mn-lt"/>
          <a:ea typeface="+mn-ea"/>
          <a:cs typeface="+mn-cs"/>
        </a:defRPr>
      </a:lvl9pPr>
    </p:bodyStyle>
    <p:otherStyle>
      <a:defPPr>
        <a:defRPr lang="es-ES"/>
      </a:defPPr>
      <a:lvl1pPr marL="0" algn="l" defTabSz="955274" rtl="0" eaLnBrk="1" latinLnBrk="0" hangingPunct="1">
        <a:defRPr sz="1880" kern="1200">
          <a:solidFill>
            <a:schemeClr val="tx1"/>
          </a:solidFill>
          <a:latin typeface="+mn-lt"/>
          <a:ea typeface="+mn-ea"/>
          <a:cs typeface="+mn-cs"/>
        </a:defRPr>
      </a:lvl1pPr>
      <a:lvl2pPr marL="477637" algn="l" defTabSz="955274" rtl="0" eaLnBrk="1" latinLnBrk="0" hangingPunct="1">
        <a:defRPr sz="1880" kern="1200">
          <a:solidFill>
            <a:schemeClr val="tx1"/>
          </a:solidFill>
          <a:latin typeface="+mn-lt"/>
          <a:ea typeface="+mn-ea"/>
          <a:cs typeface="+mn-cs"/>
        </a:defRPr>
      </a:lvl2pPr>
      <a:lvl3pPr marL="955274" algn="l" defTabSz="955274" rtl="0" eaLnBrk="1" latinLnBrk="0" hangingPunct="1">
        <a:defRPr sz="1880" kern="1200">
          <a:solidFill>
            <a:schemeClr val="tx1"/>
          </a:solidFill>
          <a:latin typeface="+mn-lt"/>
          <a:ea typeface="+mn-ea"/>
          <a:cs typeface="+mn-cs"/>
        </a:defRPr>
      </a:lvl3pPr>
      <a:lvl4pPr marL="1432911" algn="l" defTabSz="955274" rtl="0" eaLnBrk="1" latinLnBrk="0" hangingPunct="1">
        <a:defRPr sz="1880" kern="1200">
          <a:solidFill>
            <a:schemeClr val="tx1"/>
          </a:solidFill>
          <a:latin typeface="+mn-lt"/>
          <a:ea typeface="+mn-ea"/>
          <a:cs typeface="+mn-cs"/>
        </a:defRPr>
      </a:lvl4pPr>
      <a:lvl5pPr marL="1910547" algn="l" defTabSz="955274" rtl="0" eaLnBrk="1" latinLnBrk="0" hangingPunct="1">
        <a:defRPr sz="1880" kern="1200">
          <a:solidFill>
            <a:schemeClr val="tx1"/>
          </a:solidFill>
          <a:latin typeface="+mn-lt"/>
          <a:ea typeface="+mn-ea"/>
          <a:cs typeface="+mn-cs"/>
        </a:defRPr>
      </a:lvl5pPr>
      <a:lvl6pPr marL="2388184" algn="l" defTabSz="955274" rtl="0" eaLnBrk="1" latinLnBrk="0" hangingPunct="1">
        <a:defRPr sz="1880" kern="1200">
          <a:solidFill>
            <a:schemeClr val="tx1"/>
          </a:solidFill>
          <a:latin typeface="+mn-lt"/>
          <a:ea typeface="+mn-ea"/>
          <a:cs typeface="+mn-cs"/>
        </a:defRPr>
      </a:lvl6pPr>
      <a:lvl7pPr marL="2865821" algn="l" defTabSz="955274" rtl="0" eaLnBrk="1" latinLnBrk="0" hangingPunct="1">
        <a:defRPr sz="1880" kern="1200">
          <a:solidFill>
            <a:schemeClr val="tx1"/>
          </a:solidFill>
          <a:latin typeface="+mn-lt"/>
          <a:ea typeface="+mn-ea"/>
          <a:cs typeface="+mn-cs"/>
        </a:defRPr>
      </a:lvl7pPr>
      <a:lvl8pPr marL="3343458" algn="l" defTabSz="955274" rtl="0" eaLnBrk="1" latinLnBrk="0" hangingPunct="1">
        <a:defRPr sz="1880" kern="1200">
          <a:solidFill>
            <a:schemeClr val="tx1"/>
          </a:solidFill>
          <a:latin typeface="+mn-lt"/>
          <a:ea typeface="+mn-ea"/>
          <a:cs typeface="+mn-cs"/>
        </a:defRPr>
      </a:lvl8pPr>
      <a:lvl9pPr marL="3821095" algn="l" defTabSz="955274" rtl="0" eaLnBrk="1" latinLnBrk="0" hangingPunct="1">
        <a:defRPr sz="1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1.bin"/><Relationship Id="rId7" Type="http://schemas.openxmlformats.org/officeDocument/2006/relationships/oleObject" Target="../embeddings/__________Microsoft_Excel2.xls"/><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png"/><Relationship Id="rId4" Type="http://schemas.openxmlformats.org/officeDocument/2006/relationships/oleObject" Target="../embeddings/__________Microsoft_Excel1.xls"/></Relationships>
</file>

<file path=ppt/slides/_rels/slide46.xml.rels><?xml version="1.0" encoding="UTF-8" standalone="yes"?>
<Relationships xmlns="http://schemas.openxmlformats.org/package/2006/relationships"><Relationship Id="rId8" Type="http://schemas.openxmlformats.org/officeDocument/2006/relationships/oleObject" Target="../embeddings/__________Microsoft_Excel4.xls"/><Relationship Id="rId3" Type="http://schemas.openxmlformats.org/officeDocument/2006/relationships/image" Target="../media/image32.png"/><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oleObject" Target="../embeddings/__________Microsoft_Excel3.xls"/><Relationship Id="rId4" Type="http://schemas.openxmlformats.org/officeDocument/2006/relationships/oleObject" Target="../embeddings/oleObject3.bin"/><Relationship Id="rId9"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__________Microsoft_Excel6.xls"/><Relationship Id="rId3" Type="http://schemas.openxmlformats.org/officeDocument/2006/relationships/image" Target="../media/image32.png"/><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7.png"/><Relationship Id="rId5" Type="http://schemas.openxmlformats.org/officeDocument/2006/relationships/oleObject" Target="../embeddings/__________Microsoft_Excel5.xls"/><Relationship Id="rId4" Type="http://schemas.openxmlformats.org/officeDocument/2006/relationships/oleObject" Target="../embeddings/oleObject5.bin"/><Relationship Id="rId9" Type="http://schemas.openxmlformats.org/officeDocument/2006/relationships/image" Target="../media/image38.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__________Microsoft_Excel8.xls"/><Relationship Id="rId3" Type="http://schemas.openxmlformats.org/officeDocument/2006/relationships/image" Target="../media/image32.png"/><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oleObject" Target="../embeddings/__________Microsoft_Excel7.xls"/><Relationship Id="rId4" Type="http://schemas.openxmlformats.org/officeDocument/2006/relationships/oleObject" Target="../embeddings/oleObject7.bin"/><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strana-oz.ru/2012/4/funkcionalnaya--gramotnost-shkolnikov-i-problemy-vysshey-shko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857" y="2574082"/>
            <a:ext cx="9721080" cy="1477328"/>
          </a:xfrm>
          <a:prstGeom prst="rect">
            <a:avLst/>
          </a:prstGeom>
        </p:spPr>
        <p:txBody>
          <a:bodyPr wrap="square">
            <a:spAutoFit/>
          </a:bodyPr>
          <a:lstStyle/>
          <a:p>
            <a:pPr algn="ctr"/>
            <a:r>
              <a:rPr lang="ru-RU" sz="3600" b="1" dirty="0" smtClean="0"/>
              <a:t>Формирование </a:t>
            </a:r>
            <a:r>
              <a:rPr lang="ru-RU" sz="3600" b="1" smtClean="0"/>
              <a:t>функциональной грамотности..?</a:t>
            </a:r>
            <a:r>
              <a:rPr lang="ru-RU" sz="3600" i="1" dirty="0" smtClean="0"/>
              <a:t/>
            </a:r>
            <a:br>
              <a:rPr lang="ru-RU" sz="3600" i="1"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72009"/>
            <a:ext cx="10746981" cy="989905"/>
          </a:xfrm>
        </p:spPr>
        <p:txBody>
          <a:bodyPr>
            <a:normAutofit fontScale="90000"/>
          </a:bodyPr>
          <a:lstStyle/>
          <a:p>
            <a:pPr>
              <a:lnSpc>
                <a:spcPct val="80000"/>
              </a:lnSpc>
            </a:pPr>
            <a:r>
              <a:rPr lang="ru-RU" sz="3200" dirty="0" smtClean="0"/>
              <a:t>Приоритетное направление в обеспечении конкурентоспособности российского образования – </a:t>
            </a:r>
            <a:br>
              <a:rPr lang="ru-RU" sz="3200" dirty="0" smtClean="0"/>
            </a:br>
            <a:r>
              <a:rPr lang="ru-RU" sz="3200" dirty="0" smtClean="0"/>
              <a:t>повышение эффективности</a:t>
            </a:r>
            <a:endParaRPr lang="ru-RU" sz="3200" dirty="0"/>
          </a:p>
        </p:txBody>
      </p:sp>
      <p:sp>
        <p:nvSpPr>
          <p:cNvPr id="3" name="Содержимое 2"/>
          <p:cNvSpPr>
            <a:spLocks noGrp="1"/>
          </p:cNvSpPr>
          <p:nvPr>
            <p:ph idx="1"/>
          </p:nvPr>
        </p:nvSpPr>
        <p:spPr>
          <a:xfrm>
            <a:off x="179785" y="1133922"/>
            <a:ext cx="11521279" cy="5832647"/>
          </a:xfrm>
        </p:spPr>
        <p:txBody>
          <a:bodyPr>
            <a:normAutofit fontScale="47500" lnSpcReduction="20000"/>
          </a:bodyPr>
          <a:lstStyle/>
          <a:p>
            <a:r>
              <a:rPr lang="ru-RU" sz="4600" dirty="0" smtClean="0"/>
              <a:t>В соответствии с международными требованиями </a:t>
            </a:r>
            <a:r>
              <a:rPr lang="ru-RU" sz="4600" b="1" i="1" dirty="0" smtClean="0">
                <a:solidFill>
                  <a:srgbClr val="C00000"/>
                </a:solidFill>
                <a:effectLst>
                  <a:outerShdw blurRad="38100" dist="38100" dir="2700000" algn="tl">
                    <a:srgbClr val="000000">
                      <a:alpha val="43137"/>
                    </a:srgbClr>
                  </a:outerShdw>
                </a:effectLst>
              </a:rPr>
              <a:t>более половины выпускников основной школы имеют только базовый уровень функциональной грамотности</a:t>
            </a:r>
            <a:r>
              <a:rPr lang="ru-RU" sz="4600" dirty="0" smtClean="0"/>
              <a:t>, т.е. они могут использовать приобретенные в школе знания в простых знакомых ситуациях, а около пятой части выпускников основной школы не достигают этого уровня. К продолжению образования хорошо готовы не более 30% российских выпускников школы, а высокий уровень способности решать сложные задачи демонстрируют в среднем около 5% учащихся.</a:t>
            </a:r>
          </a:p>
          <a:p>
            <a:endParaRPr lang="ru-RU" sz="4600" dirty="0" smtClean="0"/>
          </a:p>
          <a:p>
            <a:r>
              <a:rPr lang="ru-RU" sz="4600" dirty="0" smtClean="0"/>
              <a:t>По качеству общего образования российская школа уступает десяти странам-лидерам по качеству образования как по числу выпускников основной школы, </a:t>
            </a:r>
            <a:r>
              <a:rPr lang="ru-RU" sz="4600" b="1" i="1" dirty="0" smtClean="0">
                <a:solidFill>
                  <a:srgbClr val="C00000"/>
                </a:solidFill>
                <a:effectLst>
                  <a:outerShdw blurRad="38100" dist="38100" dir="2700000" algn="tl">
                    <a:srgbClr val="000000">
                      <a:alpha val="43137"/>
                    </a:srgbClr>
                  </a:outerShdw>
                </a:effectLst>
              </a:rPr>
              <a:t>демонстрирующих самые высокие результаты</a:t>
            </a:r>
            <a:r>
              <a:rPr lang="ru-RU" sz="4600" dirty="0" smtClean="0"/>
              <a:t> (в этих странах в среднем таких учащихся не менее 11%), так и по числу хорошо подготовленных учащихся к продолжению образования (в этих странах в среднем таких учащихся около 40%).</a:t>
            </a:r>
          </a:p>
          <a:p>
            <a:endParaRPr lang="ru-RU" sz="4600" dirty="0" smtClean="0"/>
          </a:p>
          <a:p>
            <a:r>
              <a:rPr lang="ru-RU" sz="4600" dirty="0" smtClean="0"/>
              <a:t>Российская система образования, несмотря на возросшие инвестиции, всё ещё ориентирована </a:t>
            </a:r>
            <a:r>
              <a:rPr lang="ru-RU" sz="4600" b="1" i="1" dirty="0" smtClean="0">
                <a:solidFill>
                  <a:srgbClr val="C00000"/>
                </a:solidFill>
                <a:effectLst>
                  <a:outerShdw blurRad="38100" dist="38100" dir="2700000" algn="tl">
                    <a:srgbClr val="000000">
                      <a:alpha val="43137"/>
                    </a:srgbClr>
                  </a:outerShdw>
                </a:effectLst>
              </a:rPr>
              <a:t>на затратную педагогику</a:t>
            </a:r>
            <a:r>
              <a:rPr lang="ru-RU" sz="4600" dirty="0" smtClean="0"/>
              <a:t>. По данным исследования </a:t>
            </a:r>
            <a:r>
              <a:rPr lang="en-US" sz="4600" dirty="0" smtClean="0"/>
              <a:t>PISA</a:t>
            </a:r>
            <a:r>
              <a:rPr lang="ru-RU" sz="4600" dirty="0" smtClean="0"/>
              <a:t>-2015, российские учащиеся </a:t>
            </a:r>
            <a:r>
              <a:rPr lang="ru-RU" sz="4600" b="1" i="1" dirty="0" smtClean="0">
                <a:solidFill>
                  <a:srgbClr val="C00000"/>
                </a:solidFill>
                <a:effectLst>
                  <a:outerShdw blurRad="38100" dist="38100" dir="2700000" algn="tl">
                    <a:srgbClr val="000000">
                      <a:alpha val="43137"/>
                    </a:srgbClr>
                  </a:outerShdw>
                </a:effectLst>
              </a:rPr>
              <a:t>тратят на обучение после школы значительно больше времени</a:t>
            </a:r>
            <a:r>
              <a:rPr lang="ru-RU" sz="4600" dirty="0" smtClean="0"/>
              <a:t>, чем их сверстники из стран ОЭСР при меньших затратах на учебные занятия в школе. Российские учащиеся перегружены домашними заданиями, а значительная доля учебного процесса направлена на реализацию административных или контрольных функций.</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право 21"/>
          <p:cNvSpPr/>
          <p:nvPr/>
        </p:nvSpPr>
        <p:spPr>
          <a:xfrm>
            <a:off x="5191942" y="673493"/>
            <a:ext cx="6688908" cy="5416202"/>
          </a:xfrm>
          <a:prstGeom prst="rightArrow">
            <a:avLst>
              <a:gd name="adj1" fmla="val 100000"/>
              <a:gd name="adj2" fmla="val 0"/>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18" name="Стрелка вправо 17"/>
          <p:cNvSpPr/>
          <p:nvPr/>
        </p:nvSpPr>
        <p:spPr>
          <a:xfrm>
            <a:off x="3000660" y="2203069"/>
            <a:ext cx="2659085" cy="1843013"/>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3" name="TextBox 22"/>
          <p:cNvSpPr txBox="1"/>
          <p:nvPr/>
        </p:nvSpPr>
        <p:spPr>
          <a:xfrm>
            <a:off x="5220345" y="1061914"/>
            <a:ext cx="6362107" cy="4647396"/>
          </a:xfrm>
          <a:prstGeom prst="rect">
            <a:avLst/>
          </a:prstGeom>
          <a:noFill/>
        </p:spPr>
        <p:txBody>
          <a:bodyPr wrap="square" lIns="121890" tIns="60945" rIns="121890" bIns="60945" rtlCol="0">
            <a:spAutoFit/>
          </a:bodyPr>
          <a:lstStyle/>
          <a:p>
            <a:pPr marL="1107682" indent="-499612">
              <a:buFontTx/>
              <a:buAutoNum type="arabicPeriod"/>
              <a:defRPr/>
            </a:pPr>
            <a:r>
              <a:rPr lang="ru-RU" dirty="0" smtClean="0">
                <a:solidFill>
                  <a:schemeClr val="bg1"/>
                </a:solidFill>
              </a:rPr>
              <a:t>Усиление внимания к формированию функциональной грамотности</a:t>
            </a:r>
          </a:p>
          <a:p>
            <a:pPr marL="1107682" indent="-499612">
              <a:buFontTx/>
              <a:buAutoNum type="arabicPeriod"/>
              <a:defRPr/>
            </a:pPr>
            <a:r>
              <a:rPr lang="ru-RU" dirty="0" smtClean="0">
                <a:solidFill>
                  <a:schemeClr val="bg1"/>
                </a:solidFill>
              </a:rPr>
              <a:t>Повышение уровня познавательной самостоятельности учащихся</a:t>
            </a:r>
          </a:p>
          <a:p>
            <a:pPr marL="1106488" indent="-498475">
              <a:defRPr/>
            </a:pPr>
            <a:r>
              <a:rPr lang="ru-RU" dirty="0" smtClean="0">
                <a:solidFill>
                  <a:schemeClr val="bg1"/>
                </a:solidFill>
              </a:rPr>
              <a:t>3.    Формирование </a:t>
            </a:r>
            <a:r>
              <a:rPr lang="ru-RU" dirty="0" err="1" smtClean="0">
                <a:solidFill>
                  <a:schemeClr val="bg1"/>
                </a:solidFill>
              </a:rPr>
              <a:t>метапредметных</a:t>
            </a:r>
            <a:r>
              <a:rPr lang="ru-RU" dirty="0" smtClean="0">
                <a:solidFill>
                  <a:schemeClr val="bg1"/>
                </a:solidFill>
              </a:rPr>
              <a:t> результатов </a:t>
            </a:r>
          </a:p>
          <a:p>
            <a:pPr marL="1107682" indent="-499612">
              <a:defRPr/>
            </a:pPr>
            <a:r>
              <a:rPr lang="ru-RU" dirty="0" smtClean="0">
                <a:solidFill>
                  <a:schemeClr val="bg1"/>
                </a:solidFill>
              </a:rPr>
              <a:t>4</a:t>
            </a:r>
            <a:r>
              <a:rPr lang="en-US" dirty="0" smtClean="0">
                <a:solidFill>
                  <a:schemeClr val="bg1"/>
                </a:solidFill>
              </a:rPr>
              <a:t>. </a:t>
            </a:r>
            <a:r>
              <a:rPr lang="ru-RU" dirty="0" smtClean="0">
                <a:solidFill>
                  <a:schemeClr val="bg1"/>
                </a:solidFill>
              </a:rPr>
              <a:t>   Повышение интереса учащихся к изучению математики и естественнонаучных предметов</a:t>
            </a:r>
          </a:p>
          <a:p>
            <a:pPr marL="1107682" indent="-499612">
              <a:defRPr/>
            </a:pPr>
            <a:r>
              <a:rPr lang="en-US" dirty="0" smtClean="0">
                <a:solidFill>
                  <a:schemeClr val="bg1"/>
                </a:solidFill>
              </a:rPr>
              <a:t>5</a:t>
            </a:r>
            <a:r>
              <a:rPr lang="ru-RU" dirty="0" smtClean="0">
                <a:solidFill>
                  <a:schemeClr val="bg1"/>
                </a:solidFill>
              </a:rPr>
              <a:t>.    Повышение эффективности работы с одаренными и успешными учащимися</a:t>
            </a:r>
          </a:p>
          <a:p>
            <a:pPr marL="1107682" indent="-499612">
              <a:defRPr/>
            </a:pPr>
            <a:r>
              <a:rPr lang="en-US" dirty="0" smtClean="0">
                <a:solidFill>
                  <a:schemeClr val="bg1"/>
                </a:solidFill>
              </a:rPr>
              <a:t>6</a:t>
            </a:r>
            <a:r>
              <a:rPr lang="ru-RU" dirty="0" smtClean="0">
                <a:solidFill>
                  <a:schemeClr val="bg1"/>
                </a:solidFill>
              </a:rPr>
              <a:t>.   Повышение эффективности инвестиций в образование</a:t>
            </a:r>
          </a:p>
          <a:p>
            <a:pPr marL="1107682" indent="-499612">
              <a:defRPr/>
            </a:pPr>
            <a:r>
              <a:rPr lang="en-US" dirty="0" smtClean="0">
                <a:solidFill>
                  <a:schemeClr val="bg1"/>
                </a:solidFill>
              </a:rPr>
              <a:t>7</a:t>
            </a:r>
            <a:r>
              <a:rPr lang="ru-RU" dirty="0" smtClean="0">
                <a:solidFill>
                  <a:schemeClr val="bg1"/>
                </a:solidFill>
              </a:rPr>
              <a:t>.   Улучшение образовательной среды в школе</a:t>
            </a:r>
          </a:p>
        </p:txBody>
      </p:sp>
      <p:sp>
        <p:nvSpPr>
          <p:cNvPr id="27" name="Стрелка вправо 26"/>
          <p:cNvSpPr/>
          <p:nvPr/>
        </p:nvSpPr>
        <p:spPr>
          <a:xfrm>
            <a:off x="888164" y="1676493"/>
            <a:ext cx="4328399" cy="2808401"/>
          </a:xfrm>
          <a:prstGeom prst="rightArrow">
            <a:avLst>
              <a:gd name="adj1" fmla="val 100000"/>
              <a:gd name="adj2" fmla="val 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8" name="TextBox 27"/>
          <p:cNvSpPr txBox="1"/>
          <p:nvPr/>
        </p:nvSpPr>
        <p:spPr>
          <a:xfrm>
            <a:off x="981725" y="1776793"/>
            <a:ext cx="5568529" cy="2585293"/>
          </a:xfrm>
          <a:prstGeom prst="rect">
            <a:avLst/>
          </a:prstGeom>
          <a:noFill/>
        </p:spPr>
        <p:txBody>
          <a:bodyPr wrap="square" lIns="121890" tIns="60945" rIns="121890" bIns="60945" rtlCol="0">
            <a:spAutoFit/>
          </a:bodyPr>
          <a:lstStyle/>
          <a:p>
            <a:r>
              <a:rPr lang="ru-RU" sz="3200" dirty="0" smtClean="0">
                <a:solidFill>
                  <a:schemeClr val="bg1"/>
                </a:solidFill>
                <a:latin typeface="Gotham Pro Black" pitchFamily="50" charset="0"/>
                <a:cs typeface="Gotham Pro Black" pitchFamily="50" charset="0"/>
              </a:rPr>
              <a:t>Направления</a:t>
            </a:r>
          </a:p>
          <a:p>
            <a:r>
              <a:rPr lang="ru-RU" sz="3200" dirty="0" smtClean="0">
                <a:solidFill>
                  <a:schemeClr val="bg1"/>
                </a:solidFill>
                <a:latin typeface="Gotham Pro Black" pitchFamily="50" charset="0"/>
                <a:cs typeface="Gotham Pro Black" pitchFamily="50" charset="0"/>
              </a:rPr>
              <a:t>совершенствования</a:t>
            </a:r>
          </a:p>
          <a:p>
            <a:r>
              <a:rPr lang="ru-RU" sz="3200" dirty="0" smtClean="0">
                <a:solidFill>
                  <a:schemeClr val="bg1"/>
                </a:solidFill>
                <a:latin typeface="Gotham Pro Black" pitchFamily="50" charset="0"/>
                <a:cs typeface="Gotham Pro Black" pitchFamily="50" charset="0"/>
              </a:rPr>
              <a:t>общего </a:t>
            </a:r>
          </a:p>
          <a:p>
            <a:r>
              <a:rPr lang="ru-RU" sz="3200" dirty="0" smtClean="0">
                <a:solidFill>
                  <a:schemeClr val="bg1"/>
                </a:solidFill>
                <a:latin typeface="Gotham Pro Black" pitchFamily="50" charset="0"/>
                <a:cs typeface="Gotham Pro Black" pitchFamily="50" charset="0"/>
              </a:rPr>
              <a:t>образования </a:t>
            </a:r>
          </a:p>
          <a:p>
            <a:r>
              <a:rPr lang="ru-RU" sz="3200" dirty="0" smtClean="0">
                <a:solidFill>
                  <a:schemeClr val="bg1"/>
                </a:solidFill>
                <a:latin typeface="Gotham Pro Black" pitchFamily="50" charset="0"/>
                <a:cs typeface="Gotham Pro Black" pitchFamily="50" charset="0"/>
              </a:rPr>
              <a:t>в России</a:t>
            </a:r>
            <a:endParaRPr lang="ru-RU" sz="3200" dirty="0">
              <a:solidFill>
                <a:schemeClr val="bg1"/>
              </a:solidFill>
              <a:latin typeface="Gotham Pro Black" pitchFamily="50" charset="0"/>
              <a:cs typeface="Gotham Pro Black"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Объект 2"/>
          <p:cNvSpPr txBox="1">
            <a:spLocks noGrp="1"/>
          </p:cNvSpPr>
          <p:nvPr>
            <p:ph idx="1"/>
          </p:nvPr>
        </p:nvSpPr>
        <p:spPr>
          <a:xfrm>
            <a:off x="585896" y="2646090"/>
            <a:ext cx="11140885" cy="1908248"/>
          </a:xfrm>
          <a:prstGeom prst="rect">
            <a:avLst/>
          </a:prstGeom>
        </p:spPr>
        <p:txBody>
          <a:bodyPr>
            <a:normAutofit fontScale="62500" lnSpcReduction="20000"/>
          </a:bodyPr>
          <a:lstStyle>
            <a:lvl1pPr marL="0" indent="0" algn="ctr" defTabSz="1222451">
              <a:spcBef>
                <a:spcPts val="0"/>
              </a:spcBef>
              <a:buSzTx/>
              <a:buNone/>
              <a:defRPr sz="4512" b="1"/>
            </a:lvl1pPr>
          </a:lstStyle>
          <a:p>
            <a:r>
              <a:rPr lang="ru-RU" dirty="0" smtClean="0">
                <a:solidFill>
                  <a:srgbClr val="002060"/>
                </a:solidFill>
              </a:rPr>
              <a:t>Инновационный проект Министерства просвещения РФ «Мониторинг формирования и оценки функциональной грамотности». </a:t>
            </a:r>
          </a:p>
          <a:p>
            <a:r>
              <a:rPr lang="ru-RU" dirty="0" smtClean="0">
                <a:solidFill>
                  <a:srgbClr val="002060"/>
                </a:solidFill>
              </a:rPr>
              <a:t>Руководитель - Ковалева Галина Сергеевна, к.п.н., руководитель Центра оценки качества образования ФГБНУ «ИСРО РАО»</a:t>
            </a:r>
            <a:endParaRPr dirty="0">
              <a:solidFill>
                <a:srgbClr val="00206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932816" cy="1709986"/>
          </a:xfrm>
          <a:prstGeom prst="rect">
            <a:avLst/>
          </a:prstGeom>
        </p:spPr>
      </p:pic>
      <p:sp>
        <p:nvSpPr>
          <p:cNvPr id="4" name="Прямоугольник 3"/>
          <p:cNvSpPr/>
          <p:nvPr/>
        </p:nvSpPr>
        <p:spPr>
          <a:xfrm>
            <a:off x="539825" y="4302275"/>
            <a:ext cx="11161240" cy="1631210"/>
          </a:xfrm>
          <a:prstGeom prst="rect">
            <a:avLst/>
          </a:prstGeom>
        </p:spPr>
        <p:txBody>
          <a:bodyPr wrap="square" lIns="91433" tIns="45717" rIns="91433" bIns="45717">
            <a:spAutoFit/>
          </a:bodyPr>
          <a:lstStyle/>
          <a:p>
            <a:pPr marL="101965" indent="-101965">
              <a:defRPr/>
            </a:pPr>
            <a:endParaRPr lang="ru-RU" sz="2000" i="1" dirty="0"/>
          </a:p>
          <a:p>
            <a:pPr marL="101965" indent="-101965">
              <a:defRPr/>
            </a:pPr>
            <a:endParaRPr lang="ru-RU" sz="2000" i="1" dirty="0"/>
          </a:p>
          <a:p>
            <a:pPr marL="101965" indent="-101965">
              <a:defRPr/>
            </a:pPr>
            <a:endParaRPr lang="ru-RU" sz="2000" i="1" dirty="0"/>
          </a:p>
          <a:p>
            <a:pPr marL="101965" indent="-101965">
              <a:defRPr/>
            </a:pPr>
            <a:r>
              <a:rPr lang="ru-RU" sz="2000" i="1" dirty="0"/>
              <a:t>«Мы должны научиться измерять то, что важно, а не то, что легко измерить…» </a:t>
            </a:r>
          </a:p>
          <a:p>
            <a:pPr marL="101965" indent="-101965" algn="r">
              <a:defRPr/>
            </a:pPr>
            <a:r>
              <a:rPr lang="ru-RU" sz="2000" i="1" dirty="0"/>
              <a:t>А. Эйнштейн</a:t>
            </a:r>
          </a:p>
        </p:txBody>
      </p:sp>
      <p:pic>
        <p:nvPicPr>
          <p:cNvPr id="6" name="Рисунок 5">
            <a:extLst>
              <a:ext uri="{FF2B5EF4-FFF2-40B4-BE49-F238E27FC236}">
                <a16:creationId xmlns:a16="http://schemas.microsoft.com/office/drawing/2014/main" xmlns="" id="{A871EDFC-11F6-4D2F-9B24-696E5EF77E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19" r="17531" b="65620"/>
          <a:stretch/>
        </p:blipFill>
        <p:spPr>
          <a:xfrm>
            <a:off x="6084441" y="197818"/>
            <a:ext cx="5440911" cy="1965596"/>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02E332-CBF7-4BA4-B0F2-6462968597EB}"/>
              </a:ext>
            </a:extLst>
          </p:cNvPr>
          <p:cNvSpPr>
            <a:spLocks noGrp="1"/>
          </p:cNvSpPr>
          <p:nvPr>
            <p:ph type="title"/>
          </p:nvPr>
        </p:nvSpPr>
        <p:spPr>
          <a:xfrm>
            <a:off x="594044" y="1"/>
            <a:ext cx="10692765" cy="701874"/>
          </a:xfrm>
        </p:spPr>
        <p:txBody>
          <a:bodyPr>
            <a:normAutofit fontScale="90000"/>
          </a:bodyPr>
          <a:lstStyle/>
          <a:p>
            <a:r>
              <a:rPr lang="ru-RU" dirty="0" smtClean="0"/>
              <a:t>Основные положения проекта</a:t>
            </a:r>
            <a:endParaRPr lang="ru-RU" dirty="0"/>
          </a:p>
        </p:txBody>
      </p:sp>
      <p:sp>
        <p:nvSpPr>
          <p:cNvPr id="3" name="Объект 2">
            <a:extLst>
              <a:ext uri="{FF2B5EF4-FFF2-40B4-BE49-F238E27FC236}">
                <a16:creationId xmlns:a16="http://schemas.microsoft.com/office/drawing/2014/main" xmlns="" id="{68CE1AA6-5A00-4566-B2D4-B5F6293832AB}"/>
              </a:ext>
            </a:extLst>
          </p:cNvPr>
          <p:cNvSpPr>
            <a:spLocks noGrp="1"/>
          </p:cNvSpPr>
          <p:nvPr>
            <p:ph idx="1"/>
          </p:nvPr>
        </p:nvSpPr>
        <p:spPr>
          <a:xfrm>
            <a:off x="594045" y="1061916"/>
            <a:ext cx="10692765" cy="5337944"/>
          </a:xfrm>
        </p:spPr>
        <p:txBody>
          <a:bodyPr/>
          <a:lstStyle/>
          <a:p>
            <a:pPr marL="0" indent="0" algn="ctr">
              <a:buNone/>
            </a:pPr>
            <a:endParaRPr lang="ru-RU" dirty="0"/>
          </a:p>
          <a:p>
            <a:pPr marL="0" indent="0" algn="ctr">
              <a:buNone/>
            </a:pPr>
            <a:endParaRPr lang="ru-RU" dirty="0"/>
          </a:p>
          <a:p>
            <a:pPr marL="0" indent="0" algn="ctr">
              <a:buNone/>
            </a:pPr>
            <a:endParaRPr lang="ru-RU" dirty="0"/>
          </a:p>
        </p:txBody>
      </p:sp>
      <p:sp>
        <p:nvSpPr>
          <p:cNvPr id="5" name="Прямоугольник 4"/>
          <p:cNvSpPr/>
          <p:nvPr/>
        </p:nvSpPr>
        <p:spPr>
          <a:xfrm>
            <a:off x="251794" y="917898"/>
            <a:ext cx="11377264" cy="8648515"/>
          </a:xfrm>
          <a:prstGeom prst="rect">
            <a:avLst/>
          </a:prstGeom>
        </p:spPr>
        <p:txBody>
          <a:bodyPr wrap="square" lIns="91433" tIns="45717" rIns="91433" bIns="45717">
            <a:spAutoFit/>
          </a:bodyPr>
          <a:lstStyle/>
          <a:p>
            <a:pPr marL="355600" indent="-355600"/>
            <a:r>
              <a:rPr lang="ru-RU" sz="2400" dirty="0" smtClean="0"/>
              <a:t>1. Мониторинг формирования функциональной грамотности –</a:t>
            </a:r>
            <a:r>
              <a:rPr lang="ru-RU" sz="2400" dirty="0" smtClean="0">
                <a:solidFill>
                  <a:schemeClr val="accent2">
                    <a:lumMod val="75000"/>
                  </a:schemeClr>
                </a:solidFill>
              </a:rPr>
              <a:t> </a:t>
            </a:r>
            <a:r>
              <a:rPr lang="ru-RU" sz="2400" dirty="0" smtClean="0"/>
              <a:t>это проект, направленный </a:t>
            </a:r>
            <a:r>
              <a:rPr lang="ru-RU" sz="2400" dirty="0" smtClean="0">
                <a:solidFill>
                  <a:srgbClr val="C00000"/>
                </a:solidFill>
              </a:rPr>
              <a:t>на формирование </a:t>
            </a:r>
            <a:r>
              <a:rPr lang="ru-RU" sz="2400" dirty="0" smtClean="0"/>
              <a:t>способности учащихся </a:t>
            </a:r>
            <a:r>
              <a:rPr lang="ru-RU" sz="2400" dirty="0" smtClean="0">
                <a:solidFill>
                  <a:srgbClr val="C00000"/>
                </a:solidFill>
              </a:rPr>
              <a:t>применять в жизни </a:t>
            </a:r>
            <a:r>
              <a:rPr lang="ru-RU" sz="2400" dirty="0" smtClean="0"/>
              <a:t>полученные в школе знания.</a:t>
            </a:r>
          </a:p>
          <a:p>
            <a:pPr marL="355600" indent="-355600"/>
            <a:r>
              <a:rPr lang="ru-RU" sz="2400" dirty="0" smtClean="0"/>
              <a:t>2. Мониторинг формирования функциональной грамотности – это </a:t>
            </a:r>
            <a:r>
              <a:rPr lang="ru-RU" sz="2400" dirty="0" smtClean="0">
                <a:solidFill>
                  <a:srgbClr val="C00000"/>
                </a:solidFill>
              </a:rPr>
              <a:t>не контроль и не проверка. </a:t>
            </a:r>
            <a:r>
              <a:rPr lang="ru-RU" sz="2400" dirty="0" smtClean="0"/>
              <a:t>Это </a:t>
            </a:r>
            <a:r>
              <a:rPr lang="ru-RU" sz="2400" dirty="0" smtClean="0">
                <a:solidFill>
                  <a:srgbClr val="C00000"/>
                </a:solidFill>
              </a:rPr>
              <a:t>поддержка и обеспечение </a:t>
            </a:r>
            <a:r>
              <a:rPr lang="ru-RU" sz="2400" dirty="0" smtClean="0"/>
              <a:t>формирования функциональной грамотности. </a:t>
            </a:r>
          </a:p>
          <a:p>
            <a:pPr marL="355600" indent="-355600"/>
            <a:r>
              <a:rPr lang="ru-RU" sz="2400" dirty="0" smtClean="0"/>
              <a:t>3. Проект реализуется с </a:t>
            </a:r>
            <a:r>
              <a:rPr lang="ru-RU" sz="2400" dirty="0" smtClean="0">
                <a:solidFill>
                  <a:srgbClr val="C00000"/>
                </a:solidFill>
              </a:rPr>
              <a:t>целью</a:t>
            </a:r>
            <a:r>
              <a:rPr lang="ru-RU" sz="2400" dirty="0" smtClean="0"/>
              <a:t> </a:t>
            </a:r>
            <a:r>
              <a:rPr lang="ru-RU" sz="2400" dirty="0" smtClean="0">
                <a:solidFill>
                  <a:srgbClr val="C00000"/>
                </a:solidFill>
              </a:rPr>
              <a:t>повышения качества </a:t>
            </a:r>
            <a:r>
              <a:rPr lang="ru-RU" sz="2400" dirty="0" smtClean="0"/>
              <a:t>и конкурентоспособности    </a:t>
            </a:r>
            <a:r>
              <a:rPr lang="ru-RU" sz="2400" dirty="0" smtClean="0">
                <a:solidFill>
                  <a:srgbClr val="C00000"/>
                </a:solidFill>
              </a:rPr>
              <a:t>российского образования </a:t>
            </a:r>
            <a:r>
              <a:rPr lang="ru-RU" sz="2400" dirty="0" smtClean="0"/>
              <a:t>в мире.</a:t>
            </a:r>
          </a:p>
          <a:p>
            <a:pPr marL="355600" indent="-355600"/>
            <a:r>
              <a:rPr lang="ru-RU" sz="2400" dirty="0" smtClean="0"/>
              <a:t>4. Главная </a:t>
            </a:r>
            <a:r>
              <a:rPr lang="ru-RU" sz="2400" dirty="0" smtClean="0">
                <a:solidFill>
                  <a:srgbClr val="C00000"/>
                </a:solidFill>
              </a:rPr>
              <a:t>задача</a:t>
            </a:r>
            <a:r>
              <a:rPr lang="ru-RU" sz="2400" dirty="0" smtClean="0"/>
              <a:t> – разработка </a:t>
            </a:r>
            <a:r>
              <a:rPr lang="ru-RU" sz="2400" dirty="0" smtClean="0">
                <a:solidFill>
                  <a:srgbClr val="C00000"/>
                </a:solidFill>
              </a:rPr>
              <a:t>системы заданий </a:t>
            </a:r>
            <a:r>
              <a:rPr lang="ru-RU" sz="2400" dirty="0" smtClean="0"/>
              <a:t>для учащихся 5-9 классов - основы для </a:t>
            </a:r>
            <a:r>
              <a:rPr lang="ru-RU" sz="2400" dirty="0" smtClean="0">
                <a:solidFill>
                  <a:srgbClr val="C00000"/>
                </a:solidFill>
              </a:rPr>
              <a:t>новых методик формирования </a:t>
            </a:r>
            <a:r>
              <a:rPr lang="ru-RU" sz="2400" dirty="0" smtClean="0"/>
              <a:t>функциональной грамотности.</a:t>
            </a:r>
          </a:p>
          <a:p>
            <a:pPr marL="355600" indent="-355600"/>
            <a:r>
              <a:rPr lang="ru-RU" sz="2400" dirty="0" smtClean="0"/>
              <a:t>5. Основа проекта - идеи и инструментарий международного исследования </a:t>
            </a:r>
            <a:r>
              <a:rPr lang="en-US" sz="2400" dirty="0" smtClean="0">
                <a:solidFill>
                  <a:srgbClr val="C00000"/>
                </a:solidFill>
              </a:rPr>
              <a:t>PISA</a:t>
            </a:r>
            <a:r>
              <a:rPr lang="ru-RU" sz="2400" dirty="0" smtClean="0">
                <a:solidFill>
                  <a:srgbClr val="C00000"/>
                </a:solidFill>
              </a:rPr>
              <a:t>.</a:t>
            </a:r>
          </a:p>
          <a:p>
            <a:pPr marL="355600" indent="-355600"/>
            <a:r>
              <a:rPr lang="ru-RU" sz="2400" dirty="0" smtClean="0">
                <a:solidFill>
                  <a:srgbClr val="C00000"/>
                </a:solidFill>
              </a:rPr>
              <a:t>6. </a:t>
            </a:r>
            <a:r>
              <a:rPr lang="ru-RU" sz="2400" dirty="0" smtClean="0"/>
              <a:t>В качестве основных составляющих функциональной грамотности выделены: математическая грамотность, читательская грамотность, естественнонаучная грамотность, финансовая грамотность, глобальные компетенции и </a:t>
            </a:r>
            <a:r>
              <a:rPr lang="ru-RU" sz="2400" dirty="0" err="1" smtClean="0"/>
              <a:t>креативное</a:t>
            </a:r>
            <a:r>
              <a:rPr lang="ru-RU" sz="2400" dirty="0" smtClean="0"/>
              <a:t> мышление.</a:t>
            </a:r>
          </a:p>
          <a:p>
            <a:pPr marL="355600" indent="-355600"/>
            <a:endParaRPr lang="ru-RU" sz="2400" dirty="0" smtClean="0">
              <a:solidFill>
                <a:srgbClr val="C00000"/>
              </a:solidFill>
            </a:endParaRPr>
          </a:p>
          <a:p>
            <a:pPr marL="355600" indent="-355600"/>
            <a:endParaRPr lang="ru-RU" sz="2400" dirty="0" smtClean="0">
              <a:solidFill>
                <a:srgbClr val="C00000"/>
              </a:solidFill>
            </a:endParaRPr>
          </a:p>
          <a:p>
            <a:pPr marL="355600" indent="-355600"/>
            <a:endParaRPr lang="ru-RU" sz="2800" dirty="0" smtClean="0"/>
          </a:p>
          <a:p>
            <a:pPr marL="355600" indent="-355600"/>
            <a:endParaRPr lang="ru-RU" sz="2400" dirty="0" smtClean="0"/>
          </a:p>
          <a:p>
            <a:endParaRPr lang="ru-RU" sz="2400" dirty="0" smtClean="0"/>
          </a:p>
          <a:p>
            <a:endParaRPr lang="ru-RU" sz="2400" dirty="0" smtClean="0"/>
          </a:p>
          <a:p>
            <a:endParaRPr lang="ru-RU" sz="2400" dirty="0" smtClean="0"/>
          </a:p>
          <a:p>
            <a:endParaRPr lang="ru-RU" sz="2400" dirty="0"/>
          </a:p>
        </p:txBody>
      </p:sp>
    </p:spTree>
    <p:extLst>
      <p:ext uri="{BB962C8B-B14F-4D97-AF65-F5344CB8AC3E}">
        <p14:creationId xmlns:p14="http://schemas.microsoft.com/office/powerpoint/2010/main" val="275711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703480530"/>
              </p:ext>
            </p:extLst>
          </p:nvPr>
        </p:nvGraphicFramePr>
        <p:xfrm>
          <a:off x="247518" y="1024543"/>
          <a:ext cx="11400091" cy="586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3841" y="413842"/>
            <a:ext cx="10657184" cy="1569660"/>
          </a:xfrm>
          <a:prstGeom prst="rect">
            <a:avLst/>
          </a:prstGeom>
          <a:noFill/>
        </p:spPr>
        <p:txBody>
          <a:bodyPr wrap="square" rtlCol="0">
            <a:spAutoFit/>
          </a:bodyPr>
          <a:lstStyle/>
          <a:p>
            <a:pPr algn="ctr"/>
            <a:r>
              <a:rPr lang="ru-RU" sz="4800" b="1" dirty="0" smtClean="0"/>
              <a:t>Почему исследование </a:t>
            </a:r>
            <a:r>
              <a:rPr lang="en-US" sz="4800" b="1" dirty="0" smtClean="0"/>
              <a:t>PISA</a:t>
            </a:r>
            <a:r>
              <a:rPr lang="ru-RU" sz="4800" b="1" dirty="0" smtClean="0"/>
              <a:t>?</a:t>
            </a:r>
            <a:endParaRPr lang="en-US" sz="4800" b="1" dirty="0" smtClean="0"/>
          </a:p>
          <a:p>
            <a:pPr algn="ctr"/>
            <a:endParaRPr lang="ru-RU" sz="4800" b="1" dirty="0"/>
          </a:p>
        </p:txBody>
      </p:sp>
    </p:spTree>
    <p:extLst>
      <p:ext uri="{BB962C8B-B14F-4D97-AF65-F5344CB8AC3E}">
        <p14:creationId xmlns:p14="http://schemas.microsoft.com/office/powerpoint/2010/main" val="274207834"/>
      </p:ext>
    </p:extLst>
  </p:cSld>
  <p:clrMapOvr>
    <a:masterClrMapping/>
  </p:clrMapOvr>
  <p:transition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866" y="557859"/>
            <a:ext cx="9793088" cy="895549"/>
          </a:xfrm>
        </p:spPr>
        <p:txBody>
          <a:bodyPr>
            <a:normAutofit fontScale="90000"/>
          </a:bodyPr>
          <a:lstStyle/>
          <a:p>
            <a:r>
              <a:rPr lang="ru-RU" dirty="0" smtClean="0"/>
              <a:t>Основные этапы мониторинга формирования и оценки функциональной грамотности</a:t>
            </a:r>
            <a:endParaRPr lang="ru-RU" dirty="0"/>
          </a:p>
        </p:txBody>
      </p:sp>
      <p:graphicFrame>
        <p:nvGraphicFramePr>
          <p:cNvPr id="4" name="Схема 3"/>
          <p:cNvGraphicFramePr/>
          <p:nvPr>
            <p:extLst>
              <p:ext uri="{D42A27DB-BD31-4B8C-83A1-F6EECF244321}">
                <p14:modId xmlns:p14="http://schemas.microsoft.com/office/powerpoint/2010/main" val="3936799522"/>
              </p:ext>
            </p:extLst>
          </p:nvPr>
        </p:nvGraphicFramePr>
        <p:xfrm>
          <a:off x="-111762" y="2154094"/>
          <a:ext cx="11992612" cy="418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9519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проведения мониторинга</a:t>
            </a:r>
            <a:endParaRPr lang="ru-RU" dirty="0"/>
          </a:p>
        </p:txBody>
      </p:sp>
      <p:sp>
        <p:nvSpPr>
          <p:cNvPr id="3" name="Содержимое 2"/>
          <p:cNvSpPr>
            <a:spLocks noGrp="1"/>
          </p:cNvSpPr>
          <p:nvPr>
            <p:ph idx="1"/>
          </p:nvPr>
        </p:nvSpPr>
        <p:spPr>
          <a:xfrm>
            <a:off x="594043" y="1205930"/>
            <a:ext cx="10692765" cy="5688632"/>
          </a:xfrm>
        </p:spPr>
        <p:txBody>
          <a:bodyPr>
            <a:normAutofit fontScale="92500" lnSpcReduction="10000"/>
          </a:bodyPr>
          <a:lstStyle/>
          <a:p>
            <a:r>
              <a:rPr lang="ru-RU" dirty="0" smtClean="0"/>
              <a:t>Разработка учебно-методических материалов для формирования и оценки функциональной грамотности учащихся 5-9 классов (2019-2020 годы)</a:t>
            </a:r>
          </a:p>
          <a:p>
            <a:r>
              <a:rPr lang="ru-RU" dirty="0" smtClean="0"/>
              <a:t>Апробация учебно-методических материалов  в 5 и 7 классах (2019-2020 годы)</a:t>
            </a:r>
          </a:p>
          <a:p>
            <a:r>
              <a:rPr lang="ru-RU" dirty="0" smtClean="0"/>
              <a:t>Введение мониторинга с охватом до 25% образовательных организаций (2020 год)</a:t>
            </a:r>
          </a:p>
          <a:p>
            <a:r>
              <a:rPr lang="ru-RU" dirty="0" smtClean="0"/>
              <a:t>Анализ и обсуждение результатов мониторинга первого этапа в 5 и 7 классах (2019-2020 годы)</a:t>
            </a:r>
          </a:p>
          <a:p>
            <a:r>
              <a:rPr lang="ru-RU" dirty="0" smtClean="0"/>
              <a:t>Постепенное введение мониторинга  в 5-9 классах с максимальным охватом образовательных организаций (2020-2024 годы)</a:t>
            </a:r>
          </a:p>
          <a:p>
            <a:r>
              <a:rPr lang="ru-RU" dirty="0" smtClean="0"/>
              <a:t>Повышение квалификации педагогических кадров на всех этапах мониторинга (2019-2024 годы)</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703925411"/>
              </p:ext>
            </p:extLst>
          </p:nvPr>
        </p:nvGraphicFramePr>
        <p:xfrm>
          <a:off x="539825" y="1061914"/>
          <a:ext cx="10803164" cy="53117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801" y="0"/>
            <a:ext cx="11089232" cy="1015663"/>
          </a:xfrm>
          <a:prstGeom prst="rect">
            <a:avLst/>
          </a:prstGeom>
          <a:noFill/>
        </p:spPr>
        <p:txBody>
          <a:bodyPr wrap="square" rtlCol="0">
            <a:spAutoFit/>
          </a:bodyPr>
          <a:lstStyle/>
          <a:p>
            <a:pPr algn="ctr"/>
            <a:r>
              <a:rPr lang="ru-RU" sz="2000" b="1" dirty="0" smtClean="0"/>
              <a:t>Информация об участниках апробации: </a:t>
            </a:r>
            <a:r>
              <a:rPr lang="ru-RU" sz="2000" dirty="0" smtClean="0"/>
              <a:t>24 региона, 10656 учащихся 5-х и 10140 учащихся 7-х классов, более 520 учителей из 344 образовательных организаций, более 50 специалистов из региональных и муниципальных органов управления образованием</a:t>
            </a:r>
            <a:endParaRPr lang="ru-RU" sz="2000" b="1" dirty="0"/>
          </a:p>
        </p:txBody>
      </p:sp>
      <p:sp>
        <p:nvSpPr>
          <p:cNvPr id="5" name="TextBox 4"/>
          <p:cNvSpPr txBox="1"/>
          <p:nvPr/>
        </p:nvSpPr>
        <p:spPr>
          <a:xfrm>
            <a:off x="179785" y="4086250"/>
            <a:ext cx="792088" cy="461665"/>
          </a:xfrm>
          <a:prstGeom prst="rect">
            <a:avLst/>
          </a:prstGeom>
          <a:noFill/>
        </p:spPr>
        <p:txBody>
          <a:bodyPr wrap="square" rtlCol="0">
            <a:spAutoFit/>
          </a:bodyPr>
          <a:lstStyle/>
          <a:p>
            <a:r>
              <a:rPr lang="ru-RU" sz="1200" dirty="0" smtClean="0"/>
              <a:t>Число школ</a:t>
            </a:r>
            <a:endParaRPr lang="ru-RU" sz="1200" dirty="0"/>
          </a:p>
        </p:txBody>
      </p:sp>
    </p:spTree>
    <p:extLst>
      <p:ext uri="{BB962C8B-B14F-4D97-AF65-F5344CB8AC3E}">
        <p14:creationId xmlns:p14="http://schemas.microsoft.com/office/powerpoint/2010/main" val="325225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Заголовок 1"/>
          <p:cNvSpPr txBox="1">
            <a:spLocks noGrp="1"/>
          </p:cNvSpPr>
          <p:nvPr>
            <p:ph type="title"/>
          </p:nvPr>
        </p:nvSpPr>
        <p:spPr>
          <a:xfrm>
            <a:off x="251793" y="269826"/>
            <a:ext cx="11629057" cy="1586857"/>
          </a:xfrm>
          <a:prstGeom prst="rect">
            <a:avLst/>
          </a:prstGeom>
        </p:spPr>
        <p:txBody>
          <a:bodyPr>
            <a:noAutofit/>
          </a:bodyPr>
          <a:lstStyle>
            <a:lvl1pPr defTabSz="1040384">
              <a:defRPr sz="4960"/>
            </a:lvl1pPr>
          </a:lstStyle>
          <a:p>
            <a:pPr>
              <a:lnSpc>
                <a:spcPct val="80000"/>
              </a:lnSpc>
            </a:pPr>
            <a:r>
              <a:rPr lang="ru-RU" sz="3600" dirty="0" smtClean="0">
                <a:solidFill>
                  <a:schemeClr val="tx2"/>
                </a:solidFill>
              </a:rPr>
              <a:t>Основные направления формирования функциональной грамотности, разрабатываемые в рамках проекта </a:t>
            </a:r>
            <a:endParaRPr sz="3600" dirty="0">
              <a:solidFill>
                <a:schemeClr val="tx2"/>
              </a:solidFill>
            </a:endParaRPr>
          </a:p>
        </p:txBody>
      </p:sp>
      <p:sp>
        <p:nvSpPr>
          <p:cNvPr id="252" name="Объект 2"/>
          <p:cNvSpPr txBox="1">
            <a:spLocks noGrp="1"/>
          </p:cNvSpPr>
          <p:nvPr>
            <p:ph idx="1"/>
          </p:nvPr>
        </p:nvSpPr>
        <p:spPr>
          <a:xfrm>
            <a:off x="827858" y="1889631"/>
            <a:ext cx="10936704" cy="4337193"/>
          </a:xfrm>
          <a:prstGeom prst="rect">
            <a:avLst/>
          </a:prstGeom>
        </p:spPr>
        <p:txBody>
          <a:bodyPr>
            <a:normAutofit lnSpcReduction="10000"/>
          </a:bodyPr>
          <a:lstStyle/>
          <a:p>
            <a:pPr marL="402214" indent="-402214" defTabSz="892358">
              <a:spcBef>
                <a:spcPts val="837"/>
              </a:spcBef>
              <a:defRPr sz="4100"/>
            </a:pPr>
            <a:r>
              <a:rPr dirty="0" err="1" smtClean="0"/>
              <a:t>Математическая</a:t>
            </a:r>
            <a:r>
              <a:rPr dirty="0" smtClean="0"/>
              <a:t> </a:t>
            </a:r>
            <a:r>
              <a:rPr dirty="0" err="1" smtClean="0"/>
              <a:t>грамотность</a:t>
            </a:r>
            <a:r>
              <a:rPr lang="ru-RU" dirty="0" smtClean="0"/>
              <a:t> </a:t>
            </a:r>
            <a:endParaRPr dirty="0" smtClean="0"/>
          </a:p>
          <a:p>
            <a:pPr marL="402214" indent="-402214" defTabSz="892358">
              <a:spcBef>
                <a:spcPts val="837"/>
              </a:spcBef>
              <a:defRPr sz="4100"/>
            </a:pPr>
            <a:r>
              <a:rPr dirty="0" err="1" smtClean="0"/>
              <a:t>Читательская</a:t>
            </a:r>
            <a:r>
              <a:rPr dirty="0" smtClean="0"/>
              <a:t> </a:t>
            </a:r>
            <a:r>
              <a:rPr dirty="0" err="1" smtClean="0"/>
              <a:t>грамотность</a:t>
            </a:r>
            <a:r>
              <a:rPr lang="ru-RU" dirty="0" smtClean="0"/>
              <a:t> </a:t>
            </a:r>
            <a:endParaRPr dirty="0"/>
          </a:p>
          <a:p>
            <a:pPr marL="402214" indent="-402214" defTabSz="892358">
              <a:spcBef>
                <a:spcPts val="837"/>
              </a:spcBef>
              <a:defRPr sz="4100"/>
            </a:pPr>
            <a:r>
              <a:rPr dirty="0" err="1"/>
              <a:t>Естественнонаучная</a:t>
            </a:r>
            <a:r>
              <a:rPr dirty="0"/>
              <a:t> </a:t>
            </a:r>
            <a:r>
              <a:rPr dirty="0" err="1" smtClean="0"/>
              <a:t>грамотность</a:t>
            </a:r>
            <a:r>
              <a:rPr lang="ru-RU" dirty="0" smtClean="0"/>
              <a:t> </a:t>
            </a:r>
            <a:endParaRPr dirty="0"/>
          </a:p>
          <a:p>
            <a:pPr marL="402214" indent="-402214" defTabSz="892358">
              <a:spcBef>
                <a:spcPts val="837"/>
              </a:spcBef>
              <a:defRPr sz="4100"/>
            </a:pPr>
            <a:r>
              <a:rPr dirty="0" err="1" smtClean="0"/>
              <a:t>Финансовая</a:t>
            </a:r>
            <a:r>
              <a:rPr dirty="0" smtClean="0"/>
              <a:t> </a:t>
            </a:r>
            <a:r>
              <a:rPr dirty="0" err="1" smtClean="0"/>
              <a:t>грамотность</a:t>
            </a:r>
            <a:r>
              <a:rPr lang="ru-RU" dirty="0" smtClean="0"/>
              <a:t> </a:t>
            </a:r>
          </a:p>
          <a:p>
            <a:pPr marL="402214" indent="-402214" defTabSz="892358">
              <a:spcBef>
                <a:spcPts val="837"/>
              </a:spcBef>
              <a:defRPr sz="4100"/>
            </a:pPr>
            <a:r>
              <a:rPr lang="ru-RU" dirty="0" smtClean="0"/>
              <a:t>Глобальные компетенции </a:t>
            </a:r>
          </a:p>
          <a:p>
            <a:pPr marL="402214" indent="-402214" defTabSz="892358">
              <a:spcBef>
                <a:spcPts val="837"/>
              </a:spcBef>
              <a:defRPr sz="4100"/>
            </a:pPr>
            <a:r>
              <a:rPr dirty="0" err="1" smtClean="0"/>
              <a:t>Креативное</a:t>
            </a:r>
            <a:r>
              <a:rPr dirty="0" smtClean="0"/>
              <a:t> </a:t>
            </a:r>
            <a:r>
              <a:rPr dirty="0" err="1" smtClean="0"/>
              <a:t>мышление</a:t>
            </a:r>
            <a:r>
              <a:rPr lang="ru-RU" dirty="0" smtClean="0"/>
              <a:t> </a:t>
            </a:r>
            <a:endParaRPr dirty="0"/>
          </a:p>
        </p:txBody>
      </p:sp>
      <p:sp>
        <p:nvSpPr>
          <p:cNvPr id="253" name="Номер слайда 3"/>
          <p:cNvSpPr txBox="1">
            <a:spLocks noGrp="1"/>
          </p:cNvSpPr>
          <p:nvPr>
            <p:ph type="sldNum" sz="quarter" idx="12"/>
          </p:nvPr>
        </p:nvSpPr>
        <p:spPr>
          <a:xfrm>
            <a:off x="11072091" y="5880403"/>
            <a:ext cx="214717" cy="276874"/>
          </a:xfrm>
          <a:prstGeom prst="rect">
            <a:avLst/>
          </a:prstGeom>
          <a:extLst>
            <a:ext uri="{C572A759-6A51-4108-AA02-DFA0A04FC94B}">
              <ma14:wrappingTextBoxFlag xmlns="" xmlns:ma14="http://schemas.microsoft.com/office/mac/drawingml/2011/main" val="1"/>
            </a:ext>
          </a:extLst>
        </p:spPr>
        <p:txBody>
          <a:bodyPr lIns="76517" tIns="38258" rIns="76517" bIns="38258"/>
          <a:lstStyle/>
          <a:p>
            <a:fld id="{86CB4B4D-7CA3-9044-876B-883B54F8677D}" type="slidenum">
              <a:rPr/>
              <a:pPr/>
              <a:t>18</a:t>
            </a:fld>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tabLst>
                <a:tab pos="0" algn="l"/>
                <a:tab pos="1088227" algn="l"/>
                <a:tab pos="2176455" algn="l"/>
                <a:tab pos="3264682" algn="l"/>
                <a:tab pos="4352910" algn="l"/>
                <a:tab pos="5441137" algn="l"/>
                <a:tab pos="6529365" algn="l"/>
                <a:tab pos="7617592" algn="l"/>
                <a:tab pos="8705820" algn="l"/>
                <a:tab pos="9794047" algn="l"/>
                <a:tab pos="10882274" algn="l"/>
                <a:tab pos="11970502" algn="l"/>
              </a:tabLst>
            </a:pPr>
            <a:r>
              <a:rPr lang="ru-RU" sz="3200" dirty="0" smtClean="0">
                <a:solidFill>
                  <a:srgbClr val="002060"/>
                </a:solidFill>
              </a:rPr>
              <a:t>Особенности заданий для оценки функциональной грамотности</a:t>
            </a:r>
            <a:endParaRPr lang="ru-RU" sz="3200" dirty="0">
              <a:solidFill>
                <a:srgbClr val="002060"/>
              </a:solidFill>
            </a:endParaRPr>
          </a:p>
        </p:txBody>
      </p:sp>
      <p:sp>
        <p:nvSpPr>
          <p:cNvPr id="3" name="Содержимое 2"/>
          <p:cNvSpPr>
            <a:spLocks noGrp="1"/>
          </p:cNvSpPr>
          <p:nvPr>
            <p:ph idx="1"/>
          </p:nvPr>
        </p:nvSpPr>
        <p:spPr>
          <a:xfrm>
            <a:off x="1299435" y="1492566"/>
            <a:ext cx="10581415" cy="4872954"/>
          </a:xfrm>
        </p:spPr>
        <p:txBody>
          <a:bodyPr>
            <a:normAutofit fontScale="92500" lnSpcReduction="20000"/>
          </a:bodyPr>
          <a:lstStyle/>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Задача, поставленная вне предметной области и решаемая с помощью предметных знаний</a:t>
            </a:r>
            <a:r>
              <a:rPr lang="en-US" dirty="0" smtClean="0"/>
              <a:t>, </a:t>
            </a:r>
            <a:r>
              <a:rPr lang="ru-RU" dirty="0" smtClean="0"/>
              <a:t> например</a:t>
            </a:r>
            <a:r>
              <a:rPr lang="en-US" dirty="0" smtClean="0"/>
              <a:t>, </a:t>
            </a:r>
            <a:r>
              <a:rPr lang="ru-RU" dirty="0" smtClean="0"/>
              <a:t>по математике</a:t>
            </a:r>
          </a:p>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В каждом из заданий описываются жизненная ситуация, как правило</a:t>
            </a:r>
            <a:r>
              <a:rPr lang="en-US" dirty="0" smtClean="0">
                <a:solidFill>
                  <a:srgbClr val="000000"/>
                </a:solidFill>
              </a:rPr>
              <a:t>, </a:t>
            </a:r>
            <a:r>
              <a:rPr lang="ru-RU" dirty="0" smtClean="0">
                <a:solidFill>
                  <a:srgbClr val="000000"/>
                </a:solidFill>
              </a:rPr>
              <a:t>близкая  понятная учащемуся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Контекст заданий близок к проблемным ситуациям, возникающим в повседневной жизни</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Ситуация требует осознанного выбора модели поведения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Вопросы изложены простым, ясным языком и, как правило, немногословны</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Требуют перевода с обыденного языка на язык предметной области (математики, физики и др.)</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Используются иллюстрации: рисунки, таблицы.</a:t>
            </a:r>
            <a:endParaRPr lang="ru-RU" b="0" i="1" dirty="0" smtClean="0"/>
          </a:p>
        </p:txBody>
      </p:sp>
      <p:pic>
        <p:nvPicPr>
          <p:cNvPr id="4" name="Рисунок 3" descr="PISA_WebBanner6-01.jpg"/>
          <p:cNvPicPr>
            <a:picLocks noChangeAspect="1"/>
          </p:cNvPicPr>
          <p:nvPr/>
        </p:nvPicPr>
        <p:blipFill>
          <a:blip r:embed="rId3" cstate="print"/>
          <a:srcRect/>
          <a:stretch>
            <a:fillRect/>
          </a:stretch>
        </p:blipFill>
        <p:spPr>
          <a:xfrm>
            <a:off x="9036769" y="6174483"/>
            <a:ext cx="2688850" cy="82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Основания для оптимизма</a:t>
            </a:r>
            <a:endParaRPr lang="ru-RU" dirty="0"/>
          </a:p>
        </p:txBody>
      </p:sp>
      <p:sp>
        <p:nvSpPr>
          <p:cNvPr id="3" name="Содержимое 2"/>
          <p:cNvSpPr>
            <a:spLocks noGrp="1"/>
          </p:cNvSpPr>
          <p:nvPr>
            <p:ph idx="1"/>
          </p:nvPr>
        </p:nvSpPr>
        <p:spPr>
          <a:xfrm>
            <a:off x="594044" y="1196578"/>
            <a:ext cx="10692765" cy="5265936"/>
          </a:xfrm>
        </p:spPr>
        <p:txBody>
          <a:bodyPr>
            <a:normAutofit lnSpcReduction="10000"/>
          </a:bodyPr>
          <a:lstStyle/>
          <a:p>
            <a:r>
              <a:rPr lang="ru-RU" dirty="0" smtClean="0">
                <a:solidFill>
                  <a:srgbClr val="002060"/>
                </a:solidFill>
              </a:rPr>
              <a:t>Наличие политических решений и их организационная и финансовая поддержка (национальный проект в области образования)</a:t>
            </a:r>
          </a:p>
          <a:p>
            <a:r>
              <a:rPr lang="ru-RU" dirty="0" smtClean="0">
                <a:solidFill>
                  <a:srgbClr val="002060"/>
                </a:solidFill>
              </a:rPr>
              <a:t>Введение ФГОС</a:t>
            </a:r>
            <a:r>
              <a:rPr lang="en-US" dirty="0" smtClean="0">
                <a:solidFill>
                  <a:srgbClr val="002060"/>
                </a:solidFill>
              </a:rPr>
              <a:t>,</a:t>
            </a:r>
            <a:r>
              <a:rPr lang="ru-RU" dirty="0" smtClean="0">
                <a:solidFill>
                  <a:srgbClr val="002060"/>
                </a:solidFill>
              </a:rPr>
              <a:t> в котором отражены основные тенденции развития образования в мире </a:t>
            </a:r>
          </a:p>
          <a:p>
            <a:r>
              <a:rPr lang="ru-RU" dirty="0" smtClean="0">
                <a:solidFill>
                  <a:srgbClr val="002060"/>
                </a:solidFill>
              </a:rPr>
              <a:t>Позитивная динамика образовательных результатов в начальной школе</a:t>
            </a:r>
          </a:p>
          <a:p>
            <a:r>
              <a:rPr lang="ru-RU" dirty="0" smtClean="0">
                <a:solidFill>
                  <a:srgbClr val="002060"/>
                </a:solidFill>
              </a:rPr>
              <a:t>Создание инфраструктуры оценки качества образования на различных уровнях</a:t>
            </a:r>
          </a:p>
          <a:p>
            <a:r>
              <a:rPr lang="ru-RU" dirty="0" smtClean="0">
                <a:solidFill>
                  <a:srgbClr val="002060"/>
                </a:solidFill>
              </a:rPr>
              <a:t>Наличие объективной информации о качестве общего образования в России  в сравнении с международными стандартами</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lgn="ctr"/>
            <a:r>
              <a:rPr lang="ru-RU" sz="3300" dirty="0" smtClean="0">
                <a:solidFill>
                  <a:srgbClr val="002060"/>
                </a:solidFill>
                <a:latin typeface="Arial Black" pitchFamily="34" charset="0"/>
              </a:rPr>
              <a:t>О</a:t>
            </a:r>
            <a:r>
              <a:rPr lang="ru-RU" sz="3300" b="0" dirty="0" smtClean="0">
                <a:solidFill>
                  <a:srgbClr val="002060"/>
                </a:solidFill>
                <a:latin typeface="Arial Black" pitchFamily="34" charset="0"/>
              </a:rPr>
              <a:t>сновные критерии отбора заданий для </a:t>
            </a:r>
            <a:r>
              <a:rPr lang="ru-RU" sz="3300" dirty="0" smtClean="0">
                <a:solidFill>
                  <a:srgbClr val="002060"/>
                </a:solidFill>
                <a:latin typeface="Arial Black" pitchFamily="34" charset="0"/>
              </a:rPr>
              <a:t>ф</a:t>
            </a:r>
            <a:r>
              <a:rPr lang="ru-RU" sz="3300" b="0" dirty="0" smtClean="0">
                <a:solidFill>
                  <a:srgbClr val="002060"/>
                </a:solidFill>
                <a:latin typeface="Arial Black" pitchFamily="34" charset="0"/>
              </a:rPr>
              <a:t>ормирования и оценки функциональной </a:t>
            </a:r>
            <a:r>
              <a:rPr lang="ru-RU" sz="3300" dirty="0" smtClean="0">
                <a:solidFill>
                  <a:srgbClr val="002060"/>
                </a:solidFill>
                <a:latin typeface="Arial Black" pitchFamily="34" charset="0"/>
              </a:rPr>
              <a:t>грамотности</a:t>
            </a:r>
            <a:endParaRPr lang="ru-RU" sz="3300" dirty="0">
              <a:solidFill>
                <a:srgbClr val="002060"/>
              </a:solidFill>
              <a:latin typeface="Arial Black" pitchFamily="34" charset="0"/>
            </a:endParaRPr>
          </a:p>
        </p:txBody>
      </p:sp>
      <p:sp>
        <p:nvSpPr>
          <p:cNvPr id="3" name="Содержимое 2"/>
          <p:cNvSpPr>
            <a:spLocks noGrp="1"/>
          </p:cNvSpPr>
          <p:nvPr>
            <p:ph idx="1"/>
          </p:nvPr>
        </p:nvSpPr>
        <p:spPr>
          <a:xfrm>
            <a:off x="1043881" y="1565970"/>
            <a:ext cx="10081121" cy="4799550"/>
          </a:xfrm>
        </p:spPr>
        <p:txBody>
          <a:bodyPr>
            <a:normAutofit/>
          </a:bodyPr>
          <a:lstStyle/>
          <a:p>
            <a:pPr>
              <a:spcAft>
                <a:spcPts val="714"/>
              </a:spcAft>
              <a:buFont typeface="Wingdings" pitchFamily="2" charset="2"/>
              <a:buChar char="w"/>
            </a:pPr>
            <a:r>
              <a:rPr lang="ru-RU" b="0" i="1" dirty="0" smtClean="0"/>
              <a:t>Наличие ситуационной значимости контекста</a:t>
            </a:r>
          </a:p>
          <a:p>
            <a:pPr>
              <a:spcAft>
                <a:spcPts val="714"/>
              </a:spcAft>
              <a:buFont typeface="Wingdings" pitchFamily="2" charset="2"/>
              <a:buChar char="w"/>
            </a:pPr>
            <a:r>
              <a:rPr lang="ru-RU" b="0" i="1" dirty="0" smtClean="0"/>
              <a:t>Необходимость перевода условий задачи, сформулированных с помощью обыденного языка на язык предметной области</a:t>
            </a:r>
          </a:p>
          <a:p>
            <a:pPr>
              <a:spcAft>
                <a:spcPts val="714"/>
              </a:spcAft>
              <a:buFont typeface="Wingdings" pitchFamily="2" charset="2"/>
              <a:buChar char="w"/>
            </a:pPr>
            <a:r>
              <a:rPr lang="ru-RU" b="0" i="1" dirty="0" smtClean="0"/>
              <a:t>Новизна формулировки задачи, неопределенность в способах решения</a:t>
            </a:r>
          </a:p>
          <a:p>
            <a:pPr>
              <a:spcAft>
                <a:spcPts val="714"/>
              </a:spcAft>
              <a:buFont typeface="Wingdings" pitchFamily="2" charset="2"/>
              <a:buChar char="w"/>
            </a:pPr>
            <a:endParaRPr lang="ru-RU" b="0" i="1" dirty="0" smtClean="0"/>
          </a:p>
        </p:txBody>
      </p:sp>
      <p:pic>
        <p:nvPicPr>
          <p:cNvPr id="4" name="Рисунок 3" descr="PISA_WebBanner6-01.jpg"/>
          <p:cNvPicPr>
            <a:picLocks noChangeAspect="1"/>
          </p:cNvPicPr>
          <p:nvPr/>
        </p:nvPicPr>
        <p:blipFill>
          <a:blip r:embed="rId3" cstate="print"/>
          <a:srcRect/>
          <a:stretch>
            <a:fillRect/>
          </a:stretch>
        </p:blipFill>
        <p:spPr>
          <a:xfrm>
            <a:off x="9036769" y="6174483"/>
            <a:ext cx="2688850" cy="82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noChangeArrowheads="1"/>
          </p:cNvSpPr>
          <p:nvPr>
            <p:ph type="body" sz="half" idx="4294967295"/>
          </p:nvPr>
        </p:nvSpPr>
        <p:spPr>
          <a:xfrm>
            <a:off x="0" y="3281363"/>
            <a:ext cx="10182225" cy="2084387"/>
          </a:xfrm>
        </p:spPr>
        <p:txBody>
          <a:bodyPr lIns="104249" tIns="52124" rIns="104249" bIns="52124">
            <a:normAutofit/>
          </a:bodyPr>
          <a:lstStyle/>
          <a:p>
            <a:pPr marL="0" indent="0" algn="ctr" defTabSz="1454748">
              <a:spcBef>
                <a:spcPct val="0"/>
              </a:spcBef>
              <a:buNone/>
            </a:pPr>
            <a:r>
              <a:rPr lang="ru-RU" altLang="ru-RU" sz="4000" b="1" dirty="0" smtClean="0"/>
              <a:t>МАТЕМАТИЧЕСКАЯ</a:t>
            </a:r>
            <a:r>
              <a:rPr lang="en-US" altLang="ru-RU" sz="4000" b="1" dirty="0" smtClean="0"/>
              <a:t> </a:t>
            </a:r>
            <a:r>
              <a:rPr lang="ru-RU" altLang="ru-RU" sz="4000" b="1" dirty="0" smtClean="0"/>
              <a:t>ГРАМОТНОСТЬ</a:t>
            </a:r>
          </a:p>
        </p:txBody>
      </p:sp>
      <p:pic>
        <p:nvPicPr>
          <p:cNvPr id="3075" name="Рисунок 5"/>
          <p:cNvPicPr>
            <a:picLocks noChangeAspect="1"/>
          </p:cNvPicPr>
          <p:nvPr/>
        </p:nvPicPr>
        <p:blipFill>
          <a:blip r:embed="rId3" cstate="print"/>
          <a:srcRect l="16119" r="17531" b="65620"/>
          <a:stretch>
            <a:fillRect/>
          </a:stretch>
        </p:blipFill>
        <p:spPr bwMode="auto">
          <a:xfrm>
            <a:off x="1635681" y="723075"/>
            <a:ext cx="8607428" cy="19668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12" y="284900"/>
            <a:ext cx="10663585" cy="599966"/>
          </a:xfrm>
        </p:spPr>
        <p:txBody>
          <a:bodyPr>
            <a:normAutofit fontScale="90000"/>
          </a:bodyPr>
          <a:lstStyle/>
          <a:p>
            <a:pPr algn="r"/>
            <a:r>
              <a:rPr lang="ru-RU" dirty="0" smtClean="0"/>
              <a:t>Пример «Тормозной путь». 7 класс</a:t>
            </a:r>
            <a:endParaRPr lang="ru-RU" dirty="0"/>
          </a:p>
        </p:txBody>
      </p:sp>
      <p:sp>
        <p:nvSpPr>
          <p:cNvPr id="3" name="Содержимое 2"/>
          <p:cNvSpPr>
            <a:spLocks noGrp="1"/>
          </p:cNvSpPr>
          <p:nvPr>
            <p:ph idx="1"/>
          </p:nvPr>
        </p:nvSpPr>
        <p:spPr>
          <a:xfrm>
            <a:off x="187594" y="965307"/>
            <a:ext cx="11396434" cy="5434554"/>
          </a:xfrm>
        </p:spPr>
        <p:txBody>
          <a:bodyPr>
            <a:normAutofit lnSpcReduction="10000"/>
          </a:bodyPr>
          <a:lstStyle/>
          <a:p>
            <a:pPr algn="just">
              <a:buNone/>
            </a:pPr>
            <a:r>
              <a:rPr lang="ru-RU" sz="2400" b="1" dirty="0" smtClean="0"/>
              <a:t>Тормозным путем </a:t>
            </a:r>
            <a:r>
              <a:rPr lang="ru-RU" sz="2400" dirty="0" smtClean="0"/>
              <a:t>называется расстояние, которое прошло транспортное средство от момента нажатия на педаль тормоза до полной остановки. При движении автомобиля его тормозной путь зависит от скорости и от состояния дорожного полотна, связанного с погодными условиями. </a:t>
            </a:r>
            <a:endParaRPr lang="ru-RU" sz="2400" b="1" dirty="0" smtClean="0"/>
          </a:p>
          <a:p>
            <a:pPr algn="just">
              <a:buNone/>
            </a:pPr>
            <a:r>
              <a:rPr lang="ru-RU" b="1" u="sng" dirty="0" smtClean="0"/>
              <a:t>Вопрос  1. </a:t>
            </a:r>
          </a:p>
          <a:p>
            <a:pPr algn="just">
              <a:buNone/>
            </a:pPr>
            <a:r>
              <a:rPr lang="ru-RU" sz="3000" dirty="0" smtClean="0"/>
              <a:t>Используя данные диаграммы «Зависимость </a:t>
            </a:r>
          </a:p>
          <a:p>
            <a:pPr algn="just">
              <a:spcBef>
                <a:spcPts val="0"/>
              </a:spcBef>
              <a:buNone/>
            </a:pPr>
            <a:r>
              <a:rPr lang="ru-RU" sz="3000" dirty="0" smtClean="0"/>
              <a:t>длины тормозного пути от скорости автомобиля </a:t>
            </a:r>
          </a:p>
          <a:p>
            <a:pPr algn="just">
              <a:spcBef>
                <a:spcPts val="0"/>
              </a:spcBef>
              <a:buNone/>
            </a:pPr>
            <a:r>
              <a:rPr lang="ru-RU" sz="3000" dirty="0" smtClean="0"/>
              <a:t>и состояния дороги», проверьте истинность </a:t>
            </a:r>
          </a:p>
          <a:p>
            <a:pPr algn="just">
              <a:spcBef>
                <a:spcPts val="0"/>
              </a:spcBef>
              <a:buNone/>
            </a:pPr>
            <a:r>
              <a:rPr lang="ru-RU" sz="3000" dirty="0" smtClean="0"/>
              <a:t>следующих утверждений и заполните таблицу.</a:t>
            </a:r>
          </a:p>
          <a:p>
            <a:endParaRPr lang="ru-RU" b="1" dirty="0" smtClean="0"/>
          </a:p>
          <a:p>
            <a:r>
              <a:rPr lang="ru-RU" dirty="0" smtClean="0"/>
              <a:t> </a:t>
            </a:r>
            <a:endParaRPr lang="ru-RU" b="1" dirty="0" smtClean="0"/>
          </a:p>
          <a:p>
            <a:r>
              <a:rPr lang="ru-RU" dirty="0" smtClean="0"/>
              <a:t> </a:t>
            </a:r>
            <a:endParaRPr lang="ru-RU" b="1" dirty="0" smtClean="0"/>
          </a:p>
          <a:p>
            <a:endParaRPr lang="ru-RU" dirty="0"/>
          </a:p>
        </p:txBody>
      </p:sp>
      <p:pic>
        <p:nvPicPr>
          <p:cNvPr id="4" name="Рисунок 3"/>
          <p:cNvPicPr/>
          <p:nvPr/>
        </p:nvPicPr>
        <p:blipFill>
          <a:blip r:embed="rId3" cstate="print"/>
          <a:srcRect/>
          <a:stretch>
            <a:fillRect/>
          </a:stretch>
        </p:blipFill>
        <p:spPr bwMode="auto">
          <a:xfrm>
            <a:off x="7812633" y="2521054"/>
            <a:ext cx="4064501" cy="1940671"/>
          </a:xfrm>
          <a:prstGeom prst="rect">
            <a:avLst/>
          </a:prstGeom>
          <a:noFill/>
          <a:ln w="9525">
            <a:noFill/>
            <a:miter lim="800000"/>
            <a:headEnd/>
            <a:tailEnd/>
          </a:ln>
        </p:spPr>
      </p:pic>
      <p:graphicFrame>
        <p:nvGraphicFramePr>
          <p:cNvPr id="5" name="Таблица 4"/>
          <p:cNvGraphicFramePr>
            <a:graphicFrameLocks noGrp="1"/>
          </p:cNvGraphicFramePr>
          <p:nvPr>
            <p:extLst>
              <p:ext uri="{D42A27DB-BD31-4B8C-83A1-F6EECF244321}">
                <p14:modId xmlns:p14="http://schemas.microsoft.com/office/powerpoint/2010/main" val="216764728"/>
              </p:ext>
            </p:extLst>
          </p:nvPr>
        </p:nvGraphicFramePr>
        <p:xfrm>
          <a:off x="250123" y="4662314"/>
          <a:ext cx="11318074" cy="2182407"/>
        </p:xfrm>
        <a:graphic>
          <a:graphicData uri="http://schemas.openxmlformats.org/drawingml/2006/table">
            <a:tbl>
              <a:tblPr firstRow="1" bandRow="1">
                <a:tableStyleId>{5C22544A-7EE6-4342-B048-85BDC9FD1C3A}</a:tableStyleId>
              </a:tblPr>
              <a:tblGrid>
                <a:gridCol w="8612366">
                  <a:extLst>
                    <a:ext uri="{9D8B030D-6E8A-4147-A177-3AD203B41FA5}">
                      <a16:colId xmlns:a16="http://schemas.microsoft.com/office/drawing/2014/main" xmlns="" val="20000"/>
                    </a:ext>
                  </a:extLst>
                </a:gridCol>
                <a:gridCol w="1280380">
                  <a:extLst>
                    <a:ext uri="{9D8B030D-6E8A-4147-A177-3AD203B41FA5}">
                      <a16:colId xmlns:a16="http://schemas.microsoft.com/office/drawing/2014/main" xmlns="" val="20001"/>
                    </a:ext>
                  </a:extLst>
                </a:gridCol>
                <a:gridCol w="1425328">
                  <a:extLst>
                    <a:ext uri="{9D8B030D-6E8A-4147-A177-3AD203B41FA5}">
                      <a16:colId xmlns:a16="http://schemas.microsoft.com/office/drawing/2014/main" xmlns="" val="20002"/>
                    </a:ext>
                  </a:extLst>
                </a:gridCol>
              </a:tblGrid>
              <a:tr h="389975">
                <a:tc>
                  <a:txBody>
                    <a:bodyPr/>
                    <a:lstStyle/>
                    <a:p>
                      <a:pPr algn="ctr"/>
                      <a:r>
                        <a:rPr lang="ru-RU" sz="1800" i="1" dirty="0" smtClean="0"/>
                        <a:t>Утверждение</a:t>
                      </a:r>
                      <a:endParaRPr lang="ru-RU" sz="1800" b="1" dirty="0" smtClean="0"/>
                    </a:p>
                  </a:txBody>
                  <a:tcPr/>
                </a:tc>
                <a:tc>
                  <a:txBody>
                    <a:bodyPr/>
                    <a:lstStyle/>
                    <a:p>
                      <a:pPr algn="ctr"/>
                      <a:r>
                        <a:rPr lang="ru-RU" sz="1800" i="1" dirty="0" smtClean="0"/>
                        <a:t>Верно</a:t>
                      </a:r>
                      <a:endParaRPr lang="ru-RU" sz="1800" dirty="0"/>
                    </a:p>
                  </a:txBody>
                  <a:tcPr/>
                </a:tc>
                <a:tc>
                  <a:txBody>
                    <a:bodyPr/>
                    <a:lstStyle/>
                    <a:p>
                      <a:pPr algn="ctr"/>
                      <a:r>
                        <a:rPr lang="en-US" sz="1800" i="1" dirty="0" err="1" smtClean="0"/>
                        <a:t>Неверно</a:t>
                      </a:r>
                      <a:endParaRPr lang="ru-RU" sz="1800" dirty="0"/>
                    </a:p>
                  </a:txBody>
                  <a:tcPr/>
                </a:tc>
                <a:extLst>
                  <a:ext uri="{0D108BD9-81ED-4DB2-BD59-A6C34878D82A}">
                    <a16:rowId xmlns:a16="http://schemas.microsoft.com/office/drawing/2014/main" xmlns="" val="10000"/>
                  </a:ext>
                </a:extLst>
              </a:tr>
              <a:tr h="457280">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900" dirty="0" smtClean="0"/>
                        <a:t>Чем хуже состояние дороги, тем короче тормозной путь</a:t>
                      </a:r>
                      <a:endParaRPr lang="ru-RU" sz="1900" b="1" dirty="0" smtClean="0"/>
                    </a:p>
                  </a:txBody>
                  <a:tcPr/>
                </a:tc>
                <a:tc>
                  <a:txBody>
                    <a:bodyPr/>
                    <a:lstStyle/>
                    <a:p>
                      <a:endParaRPr lang="ru-RU" sz="1800" dirty="0"/>
                    </a:p>
                  </a:txBody>
                  <a:tcPr/>
                </a:tc>
                <a:tc>
                  <a:txBody>
                    <a:bodyPr/>
                    <a:lstStyle/>
                    <a:p>
                      <a:endParaRPr lang="ru-RU" sz="1800" dirty="0"/>
                    </a:p>
                  </a:txBody>
                  <a:tcPr/>
                </a:tc>
                <a:extLst>
                  <a:ext uri="{0D108BD9-81ED-4DB2-BD59-A6C34878D82A}">
                    <a16:rowId xmlns:a16="http://schemas.microsoft.com/office/drawing/2014/main" xmlns="" val="10001"/>
                  </a:ext>
                </a:extLst>
              </a:tr>
              <a:tr h="664592">
                <a:tc>
                  <a:txBody>
                    <a:bodyPr/>
                    <a:lstStyle/>
                    <a:p>
                      <a:r>
                        <a:rPr lang="ru-RU" sz="1900" b="0" kern="1200" dirty="0" smtClean="0">
                          <a:solidFill>
                            <a:schemeClr val="dk1"/>
                          </a:solidFill>
                          <a:latin typeface="+mn-lt"/>
                          <a:ea typeface="+mn-ea"/>
                          <a:cs typeface="+mn-cs"/>
                        </a:rPr>
                        <a:t>Чем больше начальная скорость, тем длиннее тормозной путь на сухом асфальте</a:t>
                      </a:r>
                      <a:endParaRPr lang="ru-RU" sz="1900" b="0" dirty="0"/>
                    </a:p>
                  </a:txBody>
                  <a:tcPr/>
                </a:tc>
                <a:tc>
                  <a:txBody>
                    <a:bodyPr/>
                    <a:lstStyle/>
                    <a:p>
                      <a:endParaRPr lang="ru-RU" sz="1800" dirty="0"/>
                    </a:p>
                  </a:txBody>
                  <a:tcPr/>
                </a:tc>
                <a:tc>
                  <a:txBody>
                    <a:bodyPr/>
                    <a:lstStyle/>
                    <a:p>
                      <a:endParaRPr lang="ru-RU" sz="1800" dirty="0"/>
                    </a:p>
                  </a:txBody>
                  <a:tcPr/>
                </a:tc>
                <a:extLst>
                  <a:ext uri="{0D108BD9-81ED-4DB2-BD59-A6C34878D82A}">
                    <a16:rowId xmlns:a16="http://schemas.microsoft.com/office/drawing/2014/main" xmlns="" val="10002"/>
                  </a:ext>
                </a:extLst>
              </a:tr>
              <a:tr h="664592">
                <a:tc>
                  <a:txBody>
                    <a:bodyPr/>
                    <a:lstStyle/>
                    <a:p>
                      <a:r>
                        <a:rPr lang="ru-RU" sz="1900" b="0" kern="1200" dirty="0" smtClean="0">
                          <a:solidFill>
                            <a:schemeClr val="dk1"/>
                          </a:solidFill>
                          <a:latin typeface="+mn-lt"/>
                          <a:ea typeface="+mn-ea"/>
                          <a:cs typeface="+mn-cs"/>
                        </a:rPr>
                        <a:t>Длина тормозного пути на мокром асфальте более чем в 1,5 раза больше длины тормозного пути на сухом асфальте</a:t>
                      </a:r>
                      <a:endParaRPr lang="ru-RU" sz="1900" b="0" dirty="0"/>
                    </a:p>
                  </a:txBody>
                  <a:tcPr/>
                </a:tc>
                <a:tc>
                  <a:txBody>
                    <a:bodyPr/>
                    <a:lstStyle/>
                    <a:p>
                      <a:endParaRPr lang="ru-RU" sz="1800" dirty="0"/>
                    </a:p>
                  </a:txBody>
                  <a:tcPr/>
                </a:tc>
                <a:tc>
                  <a:txBody>
                    <a:bodyPr/>
                    <a:lstStyle/>
                    <a:p>
                      <a:endParaRPr lang="ru-RU" sz="1800" dirty="0"/>
                    </a:p>
                  </a:txBody>
                  <a:tcPr/>
                </a:tc>
                <a:extLst>
                  <a:ext uri="{0D108BD9-81ED-4DB2-BD59-A6C34878D82A}">
                    <a16:rowId xmlns:a16="http://schemas.microsoft.com/office/drawing/2014/main" xmlns="" val="10003"/>
                  </a:ext>
                </a:extLst>
              </a:tr>
            </a:tbl>
          </a:graphicData>
        </a:graphic>
      </p:graphicFrame>
      <p:pic>
        <p:nvPicPr>
          <p:cNvPr id="6" name="Рисунок 5">
            <a:extLst>
              <a:ext uri="{FF2B5EF4-FFF2-40B4-BE49-F238E27FC236}">
                <a16:creationId xmlns:a16="http://schemas.microsoft.com/office/drawing/2014/main" xmlns="" id="{A871EDFC-11F6-4D2F-9B24-696E5EF77E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19" r="17531" b="65620"/>
          <a:stretch/>
        </p:blipFill>
        <p:spPr>
          <a:xfrm>
            <a:off x="187593" y="155460"/>
            <a:ext cx="2351157" cy="682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418" y="241327"/>
            <a:ext cx="11231195" cy="713925"/>
          </a:xfrm>
        </p:spPr>
        <p:txBody>
          <a:bodyPr>
            <a:normAutofit fontScale="90000"/>
          </a:bodyPr>
          <a:lstStyle/>
          <a:p>
            <a:pPr algn="r"/>
            <a:r>
              <a:rPr lang="ru-RU" dirty="0" smtClean="0"/>
              <a:t>Формирование МГ. Что  делать?</a:t>
            </a:r>
            <a:br>
              <a:rPr lang="ru-RU" dirty="0" smtClean="0"/>
            </a:br>
            <a:endParaRPr lang="ru-RU" dirty="0"/>
          </a:p>
        </p:txBody>
      </p:sp>
      <p:sp>
        <p:nvSpPr>
          <p:cNvPr id="3" name="Содержимое 2"/>
          <p:cNvSpPr>
            <a:spLocks noGrp="1"/>
          </p:cNvSpPr>
          <p:nvPr>
            <p:ph idx="1"/>
          </p:nvPr>
        </p:nvSpPr>
        <p:spPr>
          <a:xfrm>
            <a:off x="325161" y="1065860"/>
            <a:ext cx="11105467" cy="5949294"/>
          </a:xfrm>
        </p:spPr>
        <p:txBody>
          <a:bodyPr>
            <a:normAutofit fontScale="85000" lnSpcReduction="20000"/>
          </a:bodyPr>
          <a:lstStyle/>
          <a:p>
            <a:pPr>
              <a:spcBef>
                <a:spcPts val="0"/>
              </a:spcBef>
              <a:spcAft>
                <a:spcPts val="714"/>
              </a:spcAft>
            </a:pPr>
            <a:r>
              <a:rPr lang="ru-RU" sz="2900" dirty="0" smtClean="0"/>
              <a:t>Помнить о </a:t>
            </a:r>
            <a:r>
              <a:rPr lang="ru-RU" sz="2900" dirty="0" smtClean="0">
                <a:solidFill>
                  <a:srgbClr val="7030A0"/>
                </a:solidFill>
              </a:rPr>
              <a:t>системности</a:t>
            </a:r>
            <a:r>
              <a:rPr lang="ru-RU" sz="2900" dirty="0" smtClean="0"/>
              <a:t> формируемых математических знаний, о необходимости теоретической и практической предметной базы</a:t>
            </a:r>
          </a:p>
          <a:p>
            <a:pPr>
              <a:spcBef>
                <a:spcPts val="0"/>
              </a:spcBef>
              <a:spcAft>
                <a:spcPts val="714"/>
              </a:spcAft>
            </a:pPr>
            <a:r>
              <a:rPr lang="ru-RU" sz="2900" dirty="0" smtClean="0"/>
              <a:t>формировать </a:t>
            </a:r>
            <a:r>
              <a:rPr lang="ru-RU" sz="2900" dirty="0" smtClean="0">
                <a:solidFill>
                  <a:srgbClr val="7030A0"/>
                </a:solidFill>
              </a:rPr>
              <a:t>готовность</a:t>
            </a:r>
            <a:r>
              <a:rPr lang="ru-RU" sz="2900" dirty="0" smtClean="0"/>
              <a:t> к взаимодействию с математической стороной окружающего мира - погружать в реальные ситуации (отдельные задания; цепочки заданий, объединенных ситуацией, проектные работы)</a:t>
            </a:r>
          </a:p>
          <a:p>
            <a:pPr>
              <a:spcBef>
                <a:spcPts val="0"/>
              </a:spcBef>
              <a:spcAft>
                <a:spcPts val="714"/>
              </a:spcAft>
            </a:pPr>
            <a:r>
              <a:rPr lang="ru-RU" sz="2900" dirty="0" smtClean="0"/>
              <a:t>формировать </a:t>
            </a:r>
            <a:r>
              <a:rPr lang="ru-RU" sz="2900" dirty="0" smtClean="0">
                <a:solidFill>
                  <a:srgbClr val="7030A0"/>
                </a:solidFill>
              </a:rPr>
              <a:t>опыт</a:t>
            </a:r>
            <a:r>
              <a:rPr lang="ru-RU" sz="2900" dirty="0" smtClean="0"/>
              <a:t> поиска путей решения жизненных задач, учить математическому </a:t>
            </a:r>
            <a:r>
              <a:rPr lang="ru-RU" sz="2900" dirty="0" smtClean="0">
                <a:solidFill>
                  <a:srgbClr val="7030A0"/>
                </a:solidFill>
              </a:rPr>
              <a:t>моделированию</a:t>
            </a:r>
            <a:r>
              <a:rPr lang="ru-RU" sz="2900" dirty="0" smtClean="0"/>
              <a:t> реальных ситуаций и переносить способы решения учебных задач на реальные</a:t>
            </a:r>
          </a:p>
          <a:p>
            <a:pPr>
              <a:spcBef>
                <a:spcPts val="0"/>
              </a:spcBef>
              <a:spcAft>
                <a:spcPts val="714"/>
              </a:spcAft>
            </a:pPr>
            <a:r>
              <a:rPr lang="ru-RU" sz="2900" dirty="0" smtClean="0"/>
              <a:t>развивать когнитивную сферу, учить познавать мир, решать задачи </a:t>
            </a:r>
            <a:r>
              <a:rPr lang="ru-RU" sz="2900" dirty="0" smtClean="0">
                <a:solidFill>
                  <a:srgbClr val="7030A0"/>
                </a:solidFill>
              </a:rPr>
              <a:t>разными способами</a:t>
            </a:r>
          </a:p>
          <a:p>
            <a:pPr>
              <a:spcBef>
                <a:spcPts val="0"/>
              </a:spcBef>
              <a:spcAft>
                <a:spcPts val="714"/>
              </a:spcAft>
            </a:pPr>
            <a:r>
              <a:rPr lang="ru-RU" sz="2900" dirty="0" smtClean="0"/>
              <a:t>формировать коммуникативную, читательскую, информационную, социальную </a:t>
            </a:r>
            <a:r>
              <a:rPr lang="ru-RU" sz="2900" dirty="0" smtClean="0">
                <a:solidFill>
                  <a:srgbClr val="7030A0"/>
                </a:solidFill>
              </a:rPr>
              <a:t>компетенции</a:t>
            </a:r>
          </a:p>
          <a:p>
            <a:pPr>
              <a:spcBef>
                <a:spcPts val="0"/>
              </a:spcBef>
              <a:spcAft>
                <a:spcPts val="714"/>
              </a:spcAft>
            </a:pPr>
            <a:r>
              <a:rPr lang="ru-RU" sz="2900" dirty="0" smtClean="0"/>
              <a:t>развивать </a:t>
            </a:r>
            <a:r>
              <a:rPr lang="ru-RU" sz="2900" dirty="0" smtClean="0">
                <a:solidFill>
                  <a:srgbClr val="7030A0"/>
                </a:solidFill>
              </a:rPr>
              <a:t>регулятивную</a:t>
            </a:r>
            <a:r>
              <a:rPr lang="ru-RU" sz="2900" dirty="0" smtClean="0"/>
              <a:t> сферы и рефлексию: учить планировать деятельность, конструировать алгоритмы (вычисления, построения и пр.), контролировать процесс и результат, выполнять проверку на соответствие исходным данным и правдоподобие, коррекцию и оценку результата деятельности.</a:t>
            </a:r>
          </a:p>
          <a:p>
            <a:pPr>
              <a:spcBef>
                <a:spcPts val="0"/>
              </a:spcBef>
              <a:spcAft>
                <a:spcPts val="357"/>
              </a:spcAft>
            </a:pPr>
            <a:endParaRPr lang="ru-RU" sz="2900" dirty="0" smtClean="0"/>
          </a:p>
          <a:p>
            <a:pPr>
              <a:spcBef>
                <a:spcPts val="0"/>
              </a:spcBef>
            </a:pPr>
            <a:endParaRPr lang="ru-RU" sz="2600" dirty="0" smtClean="0"/>
          </a:p>
          <a:p>
            <a:endParaRPr lang="ru-RU" dirty="0"/>
          </a:p>
        </p:txBody>
      </p:sp>
      <p:pic>
        <p:nvPicPr>
          <p:cNvPr id="4" name="Рисунок 3">
            <a:extLst>
              <a:ext uri="{FF2B5EF4-FFF2-40B4-BE49-F238E27FC236}">
                <a16:creationId xmlns:a16="http://schemas.microsoft.com/office/drawing/2014/main" xmlns="" id="{A871EDFC-11F6-4D2F-9B24-696E5EF77E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19" r="17531" b="65620"/>
          <a:stretch/>
        </p:blipFill>
        <p:spPr>
          <a:xfrm>
            <a:off x="225111" y="155461"/>
            <a:ext cx="2401182" cy="69745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865" y="2142034"/>
            <a:ext cx="10098723" cy="1535700"/>
          </a:xfrm>
        </p:spPr>
        <p:txBody>
          <a:bodyPr>
            <a:normAutofit fontScale="90000"/>
          </a:bodyPr>
          <a:lstStyle/>
          <a:p>
            <a:r>
              <a:rPr lang="ru-RU" b="1" dirty="0" smtClean="0"/>
              <a:t/>
            </a:r>
            <a:br>
              <a:rPr lang="ru-RU" b="1" dirty="0" smtClean="0"/>
            </a:br>
            <a:r>
              <a:rPr lang="ru-RU" b="1" dirty="0" smtClean="0"/>
              <a:t/>
            </a:r>
            <a:br>
              <a:rPr lang="ru-RU" b="1" dirty="0" smtClean="0"/>
            </a:br>
            <a:r>
              <a:rPr lang="ru-RU" sz="4400" b="1" dirty="0" smtClean="0"/>
              <a:t>ЧИТАТЕЛЬСКАЯ ГРАМОТНОСТЬ</a:t>
            </a:r>
            <a:endParaRPr lang="ru-RU" sz="4400" dirty="0"/>
          </a:p>
        </p:txBody>
      </p:sp>
      <p:pic>
        <p:nvPicPr>
          <p:cNvPr id="4" name="Рисунок 5"/>
          <p:cNvPicPr>
            <a:picLocks noChangeAspect="1"/>
          </p:cNvPicPr>
          <p:nvPr/>
        </p:nvPicPr>
        <p:blipFill>
          <a:blip r:embed="rId3" cstate="print"/>
          <a:srcRect l="16119" r="17531" b="65620"/>
          <a:stretch>
            <a:fillRect/>
          </a:stretch>
        </p:blipFill>
        <p:spPr bwMode="auto">
          <a:xfrm>
            <a:off x="1635681" y="723075"/>
            <a:ext cx="8607428" cy="1966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294" y="559569"/>
            <a:ext cx="10360687" cy="722929"/>
          </a:xfrm>
        </p:spPr>
        <p:txBody>
          <a:bodyPr>
            <a:noAutofit/>
          </a:bodyPr>
          <a:lstStyle/>
          <a:p>
            <a:r>
              <a:rPr lang="ru-RU" dirty="0"/>
              <a:t>Оценка читательской грамотности (исследование </a:t>
            </a:r>
            <a:r>
              <a:rPr lang="en-US" dirty="0"/>
              <a:t>PISA)</a:t>
            </a:r>
            <a:endParaRPr lang="ru-RU" dirty="0"/>
          </a:p>
        </p:txBody>
      </p:sp>
      <p:pic>
        <p:nvPicPr>
          <p:cNvPr id="5" name="Объект 4">
            <a:extLst>
              <a:ext uri="{FF2B5EF4-FFF2-40B4-BE49-F238E27FC236}">
                <a16:creationId xmlns:a16="http://schemas.microsoft.com/office/drawing/2014/main" xmlns="" id="{E1D40654-0700-4C8E-A16A-E924C59F96E4}"/>
              </a:ext>
            </a:extLst>
          </p:cNvPr>
          <p:cNvPicPr>
            <a:picLocks noGrp="1" noChangeAspect="1"/>
          </p:cNvPicPr>
          <p:nvPr>
            <p:ph idx="1"/>
          </p:nvPr>
        </p:nvPicPr>
        <p:blipFill rotWithShape="1">
          <a:blip r:embed="rId3" cstate="print"/>
          <a:srcRect l="34242" t="31029" r="9999" b="19558"/>
          <a:stretch/>
        </p:blipFill>
        <p:spPr>
          <a:xfrm>
            <a:off x="1708750" y="1768620"/>
            <a:ext cx="8776257" cy="43726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FDC7E1-D06A-4C31-8D50-4A1D54627F54}"/>
              </a:ext>
            </a:extLst>
          </p:cNvPr>
          <p:cNvSpPr>
            <a:spLocks noGrp="1"/>
          </p:cNvSpPr>
          <p:nvPr>
            <p:ph type="title"/>
          </p:nvPr>
        </p:nvSpPr>
        <p:spPr>
          <a:xfrm>
            <a:off x="2051993" y="291896"/>
            <a:ext cx="8889492" cy="775005"/>
          </a:xfrm>
        </p:spPr>
        <p:txBody>
          <a:bodyPr>
            <a:normAutofit fontScale="90000"/>
          </a:bodyPr>
          <a:lstStyle/>
          <a:p>
            <a:r>
              <a:rPr lang="ru-RU" dirty="0">
                <a:latin typeface="Times New Roman" panose="02020603050405020304" pitchFamily="18" charset="0"/>
                <a:cs typeface="Times New Roman" panose="02020603050405020304" pitchFamily="18" charset="0"/>
              </a:rPr>
              <a:t>Оценка читательской грамотности (Мониторинг </a:t>
            </a:r>
            <a:r>
              <a:rPr lang="ru-RU" dirty="0" smtClean="0">
                <a:latin typeface="Times New Roman" panose="02020603050405020304" pitchFamily="18" charset="0"/>
                <a:cs typeface="Times New Roman" panose="02020603050405020304" pitchFamily="18" charset="0"/>
              </a:rPr>
              <a:t>формирования функциональной </a:t>
            </a:r>
            <a:r>
              <a:rPr lang="ru-RU" dirty="0">
                <a:latin typeface="Times New Roman" panose="02020603050405020304" pitchFamily="18" charset="0"/>
                <a:cs typeface="Times New Roman" panose="02020603050405020304" pitchFamily="18" charset="0"/>
              </a:rPr>
              <a:t>грамотности)</a:t>
            </a:r>
            <a:endParaRPr lang="ru-RU" b="1" dirty="0">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a16="http://schemas.microsoft.com/office/drawing/2014/main" xmlns="" id="{61F5EEB7-2646-40E6-B76D-618DB019E06E}"/>
              </a:ext>
            </a:extLst>
          </p:cNvPr>
          <p:cNvGraphicFramePr/>
          <p:nvPr/>
        </p:nvGraphicFramePr>
        <p:xfrm>
          <a:off x="2246253" y="1597100"/>
          <a:ext cx="7388346" cy="528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a:extLst>
              <a:ext uri="{FF2B5EF4-FFF2-40B4-BE49-F238E27FC236}">
                <a16:creationId xmlns:a16="http://schemas.microsoft.com/office/drawing/2014/main" xmlns="" id="{A871EDFC-11F6-4D2F-9B24-696E5EF77E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119" r="17531" b="65620"/>
          <a:stretch/>
        </p:blipFill>
        <p:spPr>
          <a:xfrm>
            <a:off x="200098" y="165517"/>
            <a:ext cx="1800887" cy="523094"/>
          </a:xfrm>
          <a:prstGeom prst="rect">
            <a:avLst/>
          </a:prstGeom>
        </p:spPr>
      </p:pic>
    </p:spTree>
    <p:extLst>
      <p:ext uri="{BB962C8B-B14F-4D97-AF65-F5344CB8AC3E}">
        <p14:creationId xmlns:p14="http://schemas.microsoft.com/office/powerpoint/2010/main" val="3850012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xmlns="" id="{59641520-5DC4-4AF1-A8D0-50654F3BAF64}"/>
              </a:ext>
            </a:extLst>
          </p:cNvPr>
          <p:cNvSpPr>
            <a:spLocks noGrp="1"/>
          </p:cNvSpPr>
          <p:nvPr>
            <p:ph type="title"/>
          </p:nvPr>
        </p:nvSpPr>
        <p:spPr>
          <a:xfrm>
            <a:off x="467817" y="184187"/>
            <a:ext cx="10497845" cy="1615879"/>
          </a:xfrm>
        </p:spPr>
        <p:txBody>
          <a:bodyPr>
            <a:normAutofit/>
          </a:bodyPr>
          <a:lstStyle/>
          <a:p>
            <a:r>
              <a:rPr lang="ru-RU" altLang="ru-RU" sz="4678" dirty="0"/>
              <a:t>Требования к текстам :</a:t>
            </a:r>
          </a:p>
        </p:txBody>
      </p:sp>
      <p:sp>
        <p:nvSpPr>
          <p:cNvPr id="26627" name="Объект 2">
            <a:extLst>
              <a:ext uri="{FF2B5EF4-FFF2-40B4-BE49-F238E27FC236}">
                <a16:creationId xmlns:a16="http://schemas.microsoft.com/office/drawing/2014/main" xmlns="" id="{B5FD855A-87BF-4660-9249-9CE7E53CACBA}"/>
              </a:ext>
            </a:extLst>
          </p:cNvPr>
          <p:cNvSpPr>
            <a:spLocks noGrp="1"/>
          </p:cNvSpPr>
          <p:nvPr>
            <p:ph idx="1"/>
          </p:nvPr>
        </p:nvSpPr>
        <p:spPr>
          <a:xfrm>
            <a:off x="1403921" y="1637978"/>
            <a:ext cx="9441033" cy="4869911"/>
          </a:xfrm>
        </p:spPr>
        <p:txBody>
          <a:bodyPr>
            <a:normAutofit/>
          </a:bodyPr>
          <a:lstStyle/>
          <a:p>
            <a:pPr marL="88181" indent="-88181">
              <a:buFont typeface="Wingdings" panose="05000000000000000000" pitchFamily="2" charset="2"/>
              <a:buChar char="§"/>
            </a:pPr>
            <a:r>
              <a:rPr lang="ru-RU" altLang="ru-RU" sz="2729" dirty="0"/>
              <a:t> информационная насыщенность текстового материала;</a:t>
            </a:r>
          </a:p>
          <a:p>
            <a:pPr marL="88181" indent="-88181">
              <a:buFont typeface="Wingdings" panose="05000000000000000000" pitchFamily="2" charset="2"/>
              <a:buChar char="§"/>
            </a:pPr>
            <a:r>
              <a:rPr lang="ru-RU" altLang="ru-RU" sz="2729" dirty="0"/>
              <a:t> отсутствие «привязки» к содержанию разных образовательных областей, представленных в школьном курсе;</a:t>
            </a:r>
          </a:p>
          <a:p>
            <a:pPr marL="88181" indent="-88181">
              <a:buFont typeface="Wingdings" panose="05000000000000000000" pitchFamily="2" charset="2"/>
              <a:buChar char="§"/>
            </a:pPr>
            <a:r>
              <a:rPr lang="ru-RU" altLang="ru-RU" sz="2729" dirty="0"/>
              <a:t> соответствие возрастным особенностям восприятия ученика;</a:t>
            </a:r>
          </a:p>
          <a:p>
            <a:pPr marL="88181" indent="-88181">
              <a:buFont typeface="Wingdings" panose="05000000000000000000" pitchFamily="2" charset="2"/>
              <a:buChar char="§"/>
            </a:pPr>
            <a:r>
              <a:rPr lang="ru-RU" altLang="ru-RU" sz="2729" dirty="0"/>
              <a:t> соответствие читательским и жизненным интересам учеников;</a:t>
            </a:r>
          </a:p>
          <a:p>
            <a:pPr marL="88181" indent="-88181">
              <a:buFont typeface="Wingdings" panose="05000000000000000000" pitchFamily="2" charset="2"/>
              <a:buChar char="§"/>
            </a:pPr>
            <a:r>
              <a:rPr lang="ru-RU" altLang="ru-RU" sz="2729" dirty="0"/>
              <a:t> возможность разработать задания, «готовящие к жизни», на основе данного текстового материала.</a:t>
            </a:r>
          </a:p>
          <a:p>
            <a:endParaRPr lang="ru-RU" altLang="ru-RU" dirty="0"/>
          </a:p>
        </p:txBody>
      </p:sp>
      <p:pic>
        <p:nvPicPr>
          <p:cNvPr id="4" name="Рисунок 3">
            <a:extLst>
              <a:ext uri="{FF2B5EF4-FFF2-40B4-BE49-F238E27FC236}">
                <a16:creationId xmlns:a16="http://schemas.microsoft.com/office/drawing/2014/main" xmlns="" id="{A871EDFC-11F6-4D2F-9B24-696E5EF77E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19" r="17531" b="65620"/>
          <a:stretch/>
        </p:blipFill>
        <p:spPr>
          <a:xfrm>
            <a:off x="200098" y="165517"/>
            <a:ext cx="1800887" cy="52309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ЕСТЕСТВЕННОНАУЧНАЯ ГРАМОТНОСТЬ</a:t>
            </a:r>
          </a:p>
        </p:txBody>
      </p:sp>
      <p:pic>
        <p:nvPicPr>
          <p:cNvPr id="5" name="Рисунок 5"/>
          <p:cNvPicPr>
            <a:picLocks noChangeAspect="1"/>
          </p:cNvPicPr>
          <p:nvPr/>
        </p:nvPicPr>
        <p:blipFill>
          <a:blip r:embed="rId3" cstate="print"/>
          <a:srcRect l="16119" r="17531" b="65620"/>
          <a:stretch>
            <a:fillRect/>
          </a:stretch>
        </p:blipFill>
        <p:spPr bwMode="auto">
          <a:xfrm>
            <a:off x="1475929" y="341834"/>
            <a:ext cx="8607428" cy="1966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9825" y="269826"/>
            <a:ext cx="10873208" cy="1095057"/>
          </a:xfrm>
        </p:spPr>
        <p:txBody>
          <a:bodyPr>
            <a:noAutofit/>
          </a:bodyPr>
          <a:lstStyle/>
          <a:p>
            <a:r>
              <a:rPr lang="ru-RU" sz="3200" dirty="0">
                <a:latin typeface="Arial" charset="0"/>
                <a:ea typeface="ＭＳ Ｐゴシック" charset="0"/>
              </a:rPr>
              <a:t>У </a:t>
            </a:r>
            <a:r>
              <a:rPr lang="ru-RU" sz="3200" dirty="0" smtClean="0">
                <a:latin typeface="Arial" charset="0"/>
                <a:ea typeface="ＭＳ Ｐゴシック" charset="0"/>
              </a:rPr>
              <a:t>наших 4-классников </a:t>
            </a:r>
            <a:r>
              <a:rPr lang="ru-RU" sz="3200" dirty="0">
                <a:latin typeface="Arial" charset="0"/>
                <a:ea typeface="ＭＳ Ｐゴシック" charset="0"/>
              </a:rPr>
              <a:t>спрашивают то, чему их не учат.         </a:t>
            </a:r>
            <a:br>
              <a:rPr lang="ru-RU" sz="3200" dirty="0">
                <a:latin typeface="Arial" charset="0"/>
                <a:ea typeface="ＭＳ Ｐゴシック" charset="0"/>
              </a:rPr>
            </a:br>
            <a:r>
              <a:rPr lang="ru-RU" sz="3200" dirty="0">
                <a:latin typeface="Arial" charset="0"/>
                <a:ea typeface="ＭＳ Ｐゴシック" charset="0"/>
              </a:rPr>
              <a:t>И они отвечают!</a:t>
            </a:r>
            <a:endParaRPr lang="en-US" sz="3200" dirty="0">
              <a:latin typeface="Arial" charset="0"/>
              <a:ea typeface="ＭＳ Ｐゴシック" charset="0"/>
            </a:endParaRPr>
          </a:p>
        </p:txBody>
      </p:sp>
      <p:sp>
        <p:nvSpPr>
          <p:cNvPr id="3" name="Content Placeholder 2"/>
          <p:cNvSpPr>
            <a:spLocks noGrp="1"/>
          </p:cNvSpPr>
          <p:nvPr>
            <p:ph sz="half" idx="1"/>
          </p:nvPr>
        </p:nvSpPr>
        <p:spPr>
          <a:xfrm>
            <a:off x="952944" y="2149317"/>
            <a:ext cx="5012234" cy="3917195"/>
          </a:xfrm>
        </p:spPr>
        <p:txBody>
          <a:bodyPr>
            <a:normAutofit/>
          </a:bodyPr>
          <a:lstStyle/>
          <a:p>
            <a:pPr marL="0" indent="0">
              <a:lnSpc>
                <a:spcPct val="80000"/>
              </a:lnSpc>
              <a:buNone/>
            </a:pPr>
            <a:r>
              <a:rPr lang="ru-RU" sz="2100">
                <a:latin typeface="Arial" charset="0"/>
                <a:ea typeface="ＭＳ Ｐゴシック" charset="0"/>
              </a:rPr>
              <a:t>1. В программе «Окружающий мир» нет примерно 40%</a:t>
            </a:r>
            <a:r>
              <a:rPr lang="en-US" sz="2100">
                <a:latin typeface="Arial" charset="0"/>
                <a:ea typeface="ＭＳ Ｐゴシック" charset="0"/>
              </a:rPr>
              <a:t> </a:t>
            </a:r>
            <a:r>
              <a:rPr lang="ru-RU" sz="2100">
                <a:latin typeface="Arial" charset="0"/>
                <a:ea typeface="ＭＳ Ｐゴシック" charset="0"/>
              </a:rPr>
              <a:t>того, что есть в тестах </a:t>
            </a:r>
            <a:r>
              <a:rPr lang="en-US" sz="2100">
                <a:latin typeface="Arial" charset="0"/>
                <a:ea typeface="ＭＳ Ｐゴシック" charset="0"/>
              </a:rPr>
              <a:t>TIMSS</a:t>
            </a:r>
            <a:r>
              <a:rPr lang="ru-RU" sz="2100">
                <a:latin typeface="Arial" charset="0"/>
                <a:ea typeface="ＭＳ Ｐゴシック" charset="0"/>
              </a:rPr>
              <a:t>:</a:t>
            </a:r>
          </a:p>
          <a:p>
            <a:pPr marL="0" indent="0">
              <a:lnSpc>
                <a:spcPct val="80000"/>
              </a:lnSpc>
            </a:pPr>
            <a:r>
              <a:rPr lang="ru-RU" sz="2100">
                <a:latin typeface="Arial" charset="0"/>
                <a:ea typeface="ＭＳ Ｐゴシック" charset="0"/>
              </a:rPr>
              <a:t>практически нет физики и химии;</a:t>
            </a:r>
          </a:p>
          <a:p>
            <a:pPr marL="0" indent="0">
              <a:lnSpc>
                <a:spcPct val="80000"/>
              </a:lnSpc>
            </a:pPr>
            <a:r>
              <a:rPr lang="ru-RU" sz="2100">
                <a:latin typeface="Arial" charset="0"/>
                <a:ea typeface="ＭＳ Ｐゴシック" charset="0"/>
              </a:rPr>
              <a:t>не рассматриваются вопросы размножения и наследственности. </a:t>
            </a:r>
          </a:p>
          <a:p>
            <a:pPr marL="0" indent="0">
              <a:lnSpc>
                <a:spcPct val="80000"/>
              </a:lnSpc>
              <a:buNone/>
            </a:pPr>
            <a:endParaRPr lang="ru-RU" sz="2100">
              <a:latin typeface="Arial" charset="0"/>
              <a:ea typeface="ＭＳ Ｐゴシック" charset="0"/>
            </a:endParaRPr>
          </a:p>
          <a:p>
            <a:pPr marL="0" indent="0">
              <a:lnSpc>
                <a:spcPct val="80000"/>
              </a:lnSpc>
              <a:buNone/>
            </a:pPr>
            <a:r>
              <a:rPr lang="ru-RU" sz="2100">
                <a:latin typeface="Arial" charset="0"/>
                <a:ea typeface="ＭＳ Ｐゴシック" charset="0"/>
              </a:rPr>
              <a:t>2. Объем российской программы (около 50 часов в 4 классе) примерно вдвое меньше, чем в Сингапуре, Корее и Японии, и втрое меньше, чем в Португалии. </a:t>
            </a:r>
            <a:endParaRPr lang="en-US" sz="2100">
              <a:latin typeface="Arial" charset="0"/>
              <a:ea typeface="ＭＳ Ｐゴシック" charset="0"/>
            </a:endParaRPr>
          </a:p>
        </p:txBody>
      </p:sp>
      <p:sp>
        <p:nvSpPr>
          <p:cNvPr id="4" name="Content Placeholder 3"/>
          <p:cNvSpPr>
            <a:spLocks noGrp="1"/>
          </p:cNvSpPr>
          <p:nvPr>
            <p:ph sz="half" idx="2"/>
          </p:nvPr>
        </p:nvSpPr>
        <p:spPr/>
        <p:txBody>
          <a:bodyPr>
            <a:normAutofit/>
          </a:bodyPr>
          <a:lstStyle/>
          <a:p>
            <a:pPr>
              <a:lnSpc>
                <a:spcPct val="80000"/>
              </a:lnSpc>
            </a:pPr>
            <a:endParaRPr lang="en-US" sz="2100">
              <a:latin typeface="Arial" charset="0"/>
              <a:ea typeface="ＭＳ Ｐゴシック" charset="0"/>
            </a:endParaRPr>
          </a:p>
        </p:txBody>
      </p:sp>
      <p:sp>
        <p:nvSpPr>
          <p:cNvPr id="5" name="Oval 4"/>
          <p:cNvSpPr/>
          <p:nvPr/>
        </p:nvSpPr>
        <p:spPr>
          <a:xfrm>
            <a:off x="6612849" y="2285307"/>
            <a:ext cx="4030413" cy="302496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a:endParaRPr lang="en-US" sz="1400">
              <a:solidFill>
                <a:srgbClr val="FFFFFF"/>
              </a:solidFill>
              <a:latin typeface="Arial" charset="0"/>
              <a:ea typeface="ＭＳ Ｐゴシック" charset="0"/>
              <a:cs typeface="ＭＳ Ｐゴシック" charset="0"/>
            </a:endParaRPr>
          </a:p>
        </p:txBody>
      </p:sp>
      <p:sp>
        <p:nvSpPr>
          <p:cNvPr id="6" name="Oval 5"/>
          <p:cNvSpPr/>
          <p:nvPr/>
        </p:nvSpPr>
        <p:spPr>
          <a:xfrm>
            <a:off x="6746921" y="2751325"/>
            <a:ext cx="3114598" cy="226374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a:endParaRPr lang="en-US" sz="1400">
              <a:solidFill>
                <a:srgbClr val="FFFFFF"/>
              </a:solidFill>
              <a:latin typeface="Arial" charset="0"/>
              <a:ea typeface="ＭＳ Ｐゴシック" charset="0"/>
              <a:cs typeface="ＭＳ Ｐゴシック" charset="0"/>
            </a:endParaRPr>
          </a:p>
        </p:txBody>
      </p:sp>
      <p:sp>
        <p:nvSpPr>
          <p:cNvPr id="7" name="TextBox 6"/>
          <p:cNvSpPr txBox="1"/>
          <p:nvPr/>
        </p:nvSpPr>
        <p:spPr>
          <a:xfrm>
            <a:off x="7190389" y="3403085"/>
            <a:ext cx="2384421" cy="1217880"/>
          </a:xfrm>
          <a:prstGeom prst="rect">
            <a:avLst/>
          </a:prstGeom>
          <a:noFill/>
        </p:spPr>
        <p:txBody>
          <a:bodyPr lIns="108823" tIns="54411" rIns="108823" bIns="54411">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ru-RU" sz="2400"/>
              <a:t>Программа «Окружающий мир»</a:t>
            </a:r>
            <a:endParaRPr lang="en-US" sz="2400"/>
          </a:p>
        </p:txBody>
      </p:sp>
      <p:sp>
        <p:nvSpPr>
          <p:cNvPr id="10" name="TextBox 9"/>
          <p:cNvSpPr txBox="1"/>
          <p:nvPr/>
        </p:nvSpPr>
        <p:spPr>
          <a:xfrm>
            <a:off x="8758002" y="2301892"/>
            <a:ext cx="2254671" cy="509994"/>
          </a:xfrm>
          <a:prstGeom prst="rect">
            <a:avLst/>
          </a:prstGeom>
          <a:noFill/>
        </p:spPr>
        <p:txBody>
          <a:bodyPr wrap="none" lIns="108823" tIns="54411" rIns="108823" bIns="54411">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ru-RU" sz="2600"/>
              <a:t>Тесты </a:t>
            </a:r>
            <a:r>
              <a:rPr lang="en-US" sz="2600"/>
              <a:t>TIMSS</a:t>
            </a:r>
          </a:p>
        </p:txBody>
      </p:sp>
    </p:spTree>
    <p:extLst>
      <p:ext uri="{BB962C8B-B14F-4D97-AF65-F5344CB8AC3E}">
        <p14:creationId xmlns:p14="http://schemas.microsoft.com/office/powerpoint/2010/main" val="158617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159209"/>
            <a:ext cx="11781843" cy="1512482"/>
          </a:xfrm>
        </p:spPr>
        <p:txBody>
          <a:bodyPr>
            <a:normAutofit fontScale="90000"/>
          </a:bodyPr>
          <a:lstStyle/>
          <a:p>
            <a:pPr marL="266700" indent="-266700" algn="l"/>
            <a:r>
              <a:rPr lang="ru-RU" dirty="0" smtClean="0"/>
              <a:t/>
            </a:r>
            <a:br>
              <a:rPr lang="ru-RU" dirty="0" smtClean="0"/>
            </a:br>
            <a:r>
              <a:rPr lang="ru-RU" dirty="0" smtClean="0"/>
              <a:t/>
            </a:r>
            <a:br>
              <a:rPr lang="ru-RU" dirty="0" smtClean="0"/>
            </a:br>
            <a:r>
              <a:rPr lang="ru-RU" dirty="0" smtClean="0"/>
              <a:t>	</a:t>
            </a:r>
            <a:r>
              <a:rPr lang="ru-RU" sz="3600" dirty="0" smtClean="0"/>
              <a:t>Из указа Президента России </a:t>
            </a:r>
            <a:r>
              <a:rPr lang="ru-RU" sz="3600" i="1" dirty="0" smtClean="0"/>
              <a:t>от 7 мая 2018 года</a:t>
            </a:r>
            <a:r>
              <a:rPr lang="ru-RU" sz="3300" dirty="0" smtClean="0"/>
              <a:t>: 	</a:t>
            </a:r>
            <a:r>
              <a:rPr lang="ru-RU" sz="3300" b="0" dirty="0" smtClean="0"/>
              <a:t>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r>
              <a:rPr lang="en-US" sz="3300" b="0" dirty="0" smtClean="0"/>
              <a:t>.</a:t>
            </a:r>
            <a:r>
              <a:rPr lang="ru-RU" altLang="ru-RU" sz="3300" dirty="0" smtClean="0"/>
              <a:t/>
            </a:r>
            <a:br>
              <a:rPr lang="ru-RU" altLang="ru-RU" sz="3300" dirty="0" smtClean="0"/>
            </a:br>
            <a:endParaRPr lang="ru-RU" altLang="ru-RU" sz="3300" b="0" i="1" dirty="0" smtClean="0"/>
          </a:p>
        </p:txBody>
      </p:sp>
      <p:sp>
        <p:nvSpPr>
          <p:cNvPr id="3" name="Содержимое 2"/>
          <p:cNvSpPr>
            <a:spLocks noGrp="1"/>
          </p:cNvSpPr>
          <p:nvPr>
            <p:ph idx="1"/>
          </p:nvPr>
        </p:nvSpPr>
        <p:spPr>
          <a:xfrm>
            <a:off x="297021" y="2574082"/>
            <a:ext cx="11187800" cy="4392488"/>
          </a:xfrm>
        </p:spPr>
        <p:txBody>
          <a:bodyPr>
            <a:normAutofit/>
          </a:bodyPr>
          <a:lstStyle/>
          <a:p>
            <a:pPr marL="0" indent="538446">
              <a:buNone/>
              <a:defRPr/>
            </a:pPr>
            <a:r>
              <a:rPr lang="ru-RU" altLang="ru-RU" b="1" dirty="0" smtClean="0"/>
              <a:t>Из Государственной программы РФ «Развитие образования»  (2018-2025 годы) </a:t>
            </a:r>
            <a:r>
              <a:rPr lang="ru-RU" altLang="ru-RU" b="1" i="1" dirty="0" smtClean="0"/>
              <a:t>от 26 декабря 2017 г</a:t>
            </a:r>
            <a:r>
              <a:rPr lang="en-US" altLang="ru-RU" b="1" i="1" dirty="0" smtClean="0"/>
              <a:t>.</a:t>
            </a:r>
            <a:r>
              <a:rPr lang="ru-RU" altLang="ru-RU" b="1" i="1" dirty="0" smtClean="0"/>
              <a:t> </a:t>
            </a:r>
          </a:p>
          <a:p>
            <a:pPr marL="0" indent="538446">
              <a:buNone/>
              <a:defRPr/>
            </a:pPr>
            <a:r>
              <a:rPr lang="ru-RU" dirty="0" smtClean="0"/>
              <a:t>Цель программы – качество образования</a:t>
            </a:r>
            <a:r>
              <a:rPr lang="en-US" dirty="0" smtClean="0"/>
              <a:t>,</a:t>
            </a:r>
            <a:r>
              <a:rPr lang="ru-RU" dirty="0" smtClean="0"/>
              <a:t> которое характеризуется: </a:t>
            </a:r>
            <a:r>
              <a:rPr lang="en-US" dirty="0" smtClean="0"/>
              <a:t>c</a:t>
            </a:r>
            <a:r>
              <a:rPr lang="ru-RU" dirty="0" smtClean="0"/>
              <a:t>охранением лидирующих позиций РФ в международном исследовании качества чтения и понимания текстов </a:t>
            </a:r>
            <a:r>
              <a:rPr lang="en-US" dirty="0" smtClean="0"/>
              <a:t>(PIRLS), </a:t>
            </a:r>
            <a:r>
              <a:rPr lang="ru-RU" dirty="0" smtClean="0"/>
              <a:t>а также в международном исследовании качества математического и естественнонаучного образования </a:t>
            </a:r>
            <a:r>
              <a:rPr lang="en-US" dirty="0" smtClean="0"/>
              <a:t>(TIMSS)</a:t>
            </a:r>
            <a:r>
              <a:rPr lang="ru-RU" dirty="0" smtClean="0"/>
              <a:t>; повышением позиций РФ в международной программе по оценке образовательных достижений учащихся (</a:t>
            </a:r>
            <a:r>
              <a:rPr lang="en-US" dirty="0" smtClean="0"/>
              <a:t>PISA) …</a:t>
            </a:r>
            <a:r>
              <a:rPr lang="ru-RU" dirty="0" smtClean="0"/>
              <a:t> </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Первые результаты апробации</a:t>
            </a:r>
            <a:endParaRPr lang="en-US" dirty="0"/>
          </a:p>
        </p:txBody>
      </p:sp>
      <p:sp>
        <p:nvSpPr>
          <p:cNvPr id="3" name="Content Placeholder 2"/>
          <p:cNvSpPr>
            <a:spLocks noGrp="1"/>
          </p:cNvSpPr>
          <p:nvPr>
            <p:ph idx="1"/>
          </p:nvPr>
        </p:nvSpPr>
        <p:spPr>
          <a:xfrm>
            <a:off x="594045" y="1061914"/>
            <a:ext cx="10963004" cy="5688632"/>
          </a:xfrm>
        </p:spPr>
        <p:txBody>
          <a:bodyPr>
            <a:normAutofit/>
          </a:bodyPr>
          <a:lstStyle/>
          <a:p>
            <a:r>
              <a:rPr lang="ru-RU" dirty="0" smtClean="0"/>
              <a:t>Учащиеся (5 и 7 классы) успешно работают с заданиями, предлагаемыми в компьютерной форме. </a:t>
            </a:r>
          </a:p>
          <a:p>
            <a:r>
              <a:rPr lang="ru-RU" dirty="0" smtClean="0"/>
              <a:t>В основном дают грамотные развернутые высказывания.</a:t>
            </a:r>
          </a:p>
          <a:p>
            <a:r>
              <a:rPr lang="ru-RU" dirty="0" smtClean="0"/>
              <a:t>Способны анализировать информацию (в </a:t>
            </a:r>
            <a:r>
              <a:rPr lang="ru-RU" dirty="0" err="1" smtClean="0"/>
              <a:t>т.ч</a:t>
            </a:r>
            <a:r>
              <a:rPr lang="ru-RU" dirty="0" smtClean="0"/>
              <a:t>. в виде графиков и диаграмм) и делать выводы, не требующие сложных логических цепочек.</a:t>
            </a:r>
          </a:p>
          <a:p>
            <a:r>
              <a:rPr lang="ru-RU" dirty="0" smtClean="0"/>
              <a:t>У 7-классников есть проблемы с освоением программного материала: физика, биология, астрономия.</a:t>
            </a:r>
          </a:p>
          <a:p>
            <a:r>
              <a:rPr lang="ru-RU" dirty="0" smtClean="0"/>
              <a:t>5-классники действительно часто демонстрируют знания и умения, не предусмотренные программой.   </a:t>
            </a:r>
            <a:endParaRPr lang="en-US" dirty="0"/>
          </a:p>
        </p:txBody>
      </p:sp>
    </p:spTree>
    <p:extLst>
      <p:ext uri="{BB962C8B-B14F-4D97-AF65-F5344CB8AC3E}">
        <p14:creationId xmlns:p14="http://schemas.microsoft.com/office/powerpoint/2010/main" val="149680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ФИНАНСОВАЯ ГРАМОТНОСТЬ</a:t>
            </a:r>
          </a:p>
        </p:txBody>
      </p:sp>
      <p:pic>
        <p:nvPicPr>
          <p:cNvPr id="5" name="Рисунок 5"/>
          <p:cNvPicPr>
            <a:picLocks noChangeAspect="1"/>
          </p:cNvPicPr>
          <p:nvPr/>
        </p:nvPicPr>
        <p:blipFill>
          <a:blip r:embed="rId3" cstate="print"/>
          <a:srcRect l="16119" r="17531" b="65620"/>
          <a:stretch>
            <a:fillRect/>
          </a:stretch>
        </p:blipFill>
        <p:spPr bwMode="auto">
          <a:xfrm>
            <a:off x="1475929" y="341834"/>
            <a:ext cx="8607428" cy="1966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26802" y="1927243"/>
          <a:ext cx="7204150" cy="5237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
          <p:cNvSpPr txBox="1">
            <a:spLocks noChangeArrowheads="1"/>
          </p:cNvSpPr>
          <p:nvPr/>
        </p:nvSpPr>
        <p:spPr bwMode="auto">
          <a:xfrm>
            <a:off x="179785" y="341834"/>
            <a:ext cx="11701065" cy="1368152"/>
          </a:xfrm>
          <a:prstGeom prst="rect">
            <a:avLst/>
          </a:prstGeom>
          <a:noFill/>
          <a:ln w="9525">
            <a:noFill/>
            <a:round/>
            <a:headEnd/>
            <a:tailEnd/>
          </a:ln>
          <a:effectLst/>
        </p:spPr>
        <p:txBody>
          <a:bodyPr lIns="108814" tIns="54407" rIns="108814" bIns="54407" anchor="ctr"/>
          <a:lstStyle/>
          <a:p>
            <a:pPr algn="ctr">
              <a:tabLst>
                <a:tab pos="0" algn="l"/>
                <a:tab pos="1088142" algn="l"/>
                <a:tab pos="2176285" algn="l"/>
                <a:tab pos="3264428" algn="l"/>
                <a:tab pos="4352571" algn="l"/>
                <a:tab pos="5440712" algn="l"/>
                <a:tab pos="6528855" algn="l"/>
                <a:tab pos="7616998" algn="l"/>
                <a:tab pos="8705141" algn="l"/>
                <a:tab pos="9793283" algn="l"/>
                <a:tab pos="10881426" algn="l"/>
                <a:tab pos="11969569" algn="l"/>
              </a:tabLst>
            </a:pPr>
            <a:r>
              <a:rPr lang="ru-RU" sz="3600" b="1" dirty="0" smtClean="0"/>
              <a:t>Финансовая грамотность</a:t>
            </a:r>
            <a:r>
              <a:rPr lang="ru-RU" sz="3600" dirty="0" smtClean="0"/>
              <a:t>  </a:t>
            </a:r>
          </a:p>
          <a:p>
            <a:pPr algn="ctr">
              <a:tabLst>
                <a:tab pos="0" algn="l"/>
                <a:tab pos="1088142" algn="l"/>
                <a:tab pos="2176285" algn="l"/>
                <a:tab pos="3264428" algn="l"/>
                <a:tab pos="4352571" algn="l"/>
                <a:tab pos="5440712" algn="l"/>
                <a:tab pos="6528855" algn="l"/>
                <a:tab pos="7616998" algn="l"/>
                <a:tab pos="8705141" algn="l"/>
                <a:tab pos="9793283" algn="l"/>
                <a:tab pos="10881426" algn="l"/>
                <a:tab pos="11969569" algn="l"/>
              </a:tabLst>
            </a:pPr>
            <a:r>
              <a:rPr lang="ru-RU" sz="3200" b="1" dirty="0" smtClean="0">
                <a:solidFill>
                  <a:srgbClr val="0070C0"/>
                </a:solidFill>
                <a:ea typeface="Droid Sans Fallback" charset="0"/>
                <a:cs typeface="Droid Sans Fallback" charset="0"/>
              </a:rPr>
              <a:t>Акцент на конкретные повседневные ситуации решения личных и семейных финансовых вопросов</a:t>
            </a:r>
          </a:p>
          <a:p>
            <a:pPr algn="ctr">
              <a:tabLst>
                <a:tab pos="0" algn="l"/>
                <a:tab pos="1088142" algn="l"/>
                <a:tab pos="2176285" algn="l"/>
                <a:tab pos="3264428" algn="l"/>
                <a:tab pos="4352571" algn="l"/>
                <a:tab pos="5440712" algn="l"/>
                <a:tab pos="6528855" algn="l"/>
                <a:tab pos="7616998" algn="l"/>
                <a:tab pos="8705141" algn="l"/>
                <a:tab pos="9793283" algn="l"/>
                <a:tab pos="10881426" algn="l"/>
                <a:tab pos="11969569" algn="l"/>
              </a:tabLst>
            </a:pPr>
            <a:r>
              <a:rPr lang="ru-RU" sz="3200" b="1" dirty="0" smtClean="0">
                <a:solidFill>
                  <a:srgbClr val="002060"/>
                </a:solidFill>
                <a:ea typeface="Droid Sans Fallback" charset="0"/>
                <a:cs typeface="Droid Sans Fallback" charset="0"/>
              </a:rPr>
              <a:t> </a:t>
            </a:r>
            <a:endParaRPr lang="ru-RU" sz="3200" b="1" dirty="0">
              <a:solidFill>
                <a:srgbClr val="002060"/>
              </a:solidFill>
              <a:ea typeface="Droid Sans Fallback" charset="0"/>
              <a:cs typeface="Droid Sans Fallback" charset="0"/>
            </a:endParaRPr>
          </a:p>
        </p:txBody>
      </p:sp>
      <p:graphicFrame>
        <p:nvGraphicFramePr>
          <p:cNvPr id="5" name="Таблица 4"/>
          <p:cNvGraphicFramePr>
            <a:graphicFrameLocks noGrp="1"/>
          </p:cNvGraphicFramePr>
          <p:nvPr/>
        </p:nvGraphicFramePr>
        <p:xfrm>
          <a:off x="8460705" y="1709986"/>
          <a:ext cx="3312368" cy="5328592"/>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xmlns="" val="20000"/>
                    </a:ext>
                  </a:extLst>
                </a:gridCol>
              </a:tblGrid>
              <a:tr h="5328592">
                <a:tc>
                  <a:txBody>
                    <a:bodyPr/>
                    <a:lstStyle/>
                    <a:p>
                      <a:endParaRPr lang="ru-RU" sz="1800" dirty="0"/>
                    </a:p>
                  </a:txBody>
                  <a:tcPr>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7" name="Text Box 2"/>
          <p:cNvSpPr txBox="1">
            <a:spLocks noChangeArrowheads="1"/>
          </p:cNvSpPr>
          <p:nvPr/>
        </p:nvSpPr>
        <p:spPr bwMode="auto">
          <a:xfrm>
            <a:off x="8388698" y="1565970"/>
            <a:ext cx="2808313" cy="3096344"/>
          </a:xfrm>
          <a:prstGeom prst="rect">
            <a:avLst/>
          </a:prstGeom>
          <a:noFill/>
          <a:ln w="9525">
            <a:noFill/>
            <a:round/>
            <a:headEnd/>
            <a:tailEnd/>
          </a:ln>
          <a:effectLst/>
        </p:spPr>
        <p:txBody>
          <a:bodyPr lIns="108814" tIns="54407" rIns="108814" bIns="54407"/>
          <a:lstStyle/>
          <a:p>
            <a:pPr marL="341935">
              <a:spcBef>
                <a:spcPts val="952"/>
              </a:spcBef>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b="1" dirty="0" smtClean="0">
                <a:solidFill>
                  <a:srgbClr val="002060"/>
                </a:solidFill>
                <a:ea typeface="Droid Sans Fallback" charset="0"/>
                <a:cs typeface="Droid Sans Fallback" charset="0"/>
              </a:rPr>
              <a:t>В фокусе внимания </a:t>
            </a:r>
            <a:r>
              <a:rPr lang="ru-RU" sz="2400" b="1" dirty="0" smtClean="0">
                <a:solidFill>
                  <a:srgbClr val="FF0000"/>
                </a:solidFill>
                <a:ea typeface="Droid Sans Fallback" charset="0"/>
                <a:cs typeface="Droid Sans Fallback" charset="0"/>
              </a:rPr>
              <a:t>модели поведения личности в сфере финансов</a:t>
            </a:r>
            <a:endParaRPr lang="ru-RU" sz="2400" b="1" dirty="0" smtClean="0">
              <a:solidFill>
                <a:srgbClr val="002060"/>
              </a:solidFill>
              <a:ea typeface="Droid Sans Fallback" charset="0"/>
              <a:cs typeface="Droid Sans Fallback" charset="0"/>
            </a:endParaRPr>
          </a:p>
          <a:p>
            <a:pPr marL="341935" indent="-340045">
              <a:spcBef>
                <a:spcPts val="952"/>
              </a:spcBef>
              <a:buFont typeface="Wingdings" pitchFamily="2" charset="2"/>
              <a:buChar char=""/>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dirty="0" smtClean="0">
                <a:solidFill>
                  <a:srgbClr val="000000"/>
                </a:solidFill>
                <a:ea typeface="Droid Sans Fallback" charset="0"/>
                <a:cs typeface="Droid Sans Fallback" charset="0"/>
              </a:rPr>
              <a:t>покупка </a:t>
            </a:r>
            <a:r>
              <a:rPr lang="ru-RU" sz="2400" dirty="0">
                <a:solidFill>
                  <a:srgbClr val="000000"/>
                </a:solidFill>
                <a:ea typeface="Droid Sans Fallback" charset="0"/>
                <a:cs typeface="Droid Sans Fallback" charset="0"/>
              </a:rPr>
              <a:t>товаров и услуг</a:t>
            </a:r>
          </a:p>
          <a:p>
            <a:pPr marL="341935" indent="-340045">
              <a:spcBef>
                <a:spcPts val="952"/>
              </a:spcBef>
              <a:buFont typeface="Wingdings" pitchFamily="2" charset="2"/>
              <a:buChar char=""/>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dirty="0" smtClean="0">
                <a:solidFill>
                  <a:srgbClr val="000000"/>
                </a:solidFill>
                <a:ea typeface="Droid Sans Fallback" charset="0"/>
                <a:cs typeface="Droid Sans Fallback" charset="0"/>
              </a:rPr>
              <a:t>управление </a:t>
            </a:r>
            <a:r>
              <a:rPr lang="ru-RU" sz="2400" dirty="0">
                <a:solidFill>
                  <a:srgbClr val="000000"/>
                </a:solidFill>
                <a:ea typeface="Droid Sans Fallback" charset="0"/>
                <a:cs typeface="Droid Sans Fallback" charset="0"/>
              </a:rPr>
              <a:t>семейным бюджетом</a:t>
            </a:r>
          </a:p>
          <a:p>
            <a:pPr marL="341935" indent="-340045">
              <a:spcBef>
                <a:spcPts val="952"/>
              </a:spcBef>
              <a:buFont typeface="Wingdings" pitchFamily="2" charset="2"/>
              <a:buChar char=""/>
              <a:tabLst>
                <a:tab pos="1086254" algn="l"/>
                <a:tab pos="2174396" algn="l"/>
                <a:tab pos="3262540" algn="l"/>
                <a:tab pos="4350682" algn="l"/>
                <a:tab pos="5438825" algn="l"/>
                <a:tab pos="6526967" algn="l"/>
                <a:tab pos="7615110" algn="l"/>
                <a:tab pos="8703252" algn="l"/>
                <a:tab pos="9791394" algn="l"/>
                <a:tab pos="10879537" algn="l"/>
                <a:tab pos="11967680" algn="l"/>
              </a:tabLst>
            </a:pPr>
            <a:r>
              <a:rPr lang="ru-RU" sz="2400" dirty="0" smtClean="0">
                <a:solidFill>
                  <a:srgbClr val="000000"/>
                </a:solidFill>
                <a:ea typeface="Droid Sans Fallback" charset="0"/>
                <a:cs typeface="Droid Sans Fallback" charset="0"/>
              </a:rPr>
              <a:t>планирование </a:t>
            </a:r>
            <a:r>
              <a:rPr lang="ru-RU" sz="2400" dirty="0">
                <a:solidFill>
                  <a:srgbClr val="000000"/>
                </a:solidFill>
                <a:ea typeface="Droid Sans Fallback" charset="0"/>
                <a:cs typeface="Droid Sans Fallback" charset="0"/>
              </a:rPr>
              <a:t>финансовых дел </a:t>
            </a:r>
            <a:r>
              <a:rPr lang="ru-RU" sz="2400" dirty="0" smtClean="0">
                <a:solidFill>
                  <a:srgbClr val="000000"/>
                </a:solidFill>
                <a:ea typeface="Droid Sans Fallback" charset="0"/>
                <a:cs typeface="Droid Sans Fallback" charset="0"/>
              </a:rPr>
              <a:t>     и </a:t>
            </a:r>
            <a:r>
              <a:rPr lang="ru-RU" sz="2400" dirty="0">
                <a:solidFill>
                  <a:srgbClr val="000000"/>
                </a:solidFill>
                <a:ea typeface="Droid Sans Fallback" charset="0"/>
                <a:cs typeface="Droid Sans Fallback" charset="0"/>
              </a:rPr>
              <a:t>др.</a:t>
            </a:r>
          </a:p>
          <a:p>
            <a:pPr marL="341935" indent="-340045">
              <a:spcBef>
                <a:spcPts val="952"/>
              </a:spcBef>
              <a:tabLst>
                <a:tab pos="1086254" algn="l"/>
                <a:tab pos="2174396" algn="l"/>
                <a:tab pos="3262540" algn="l"/>
                <a:tab pos="4350682" algn="l"/>
                <a:tab pos="5438825" algn="l"/>
                <a:tab pos="6526967" algn="l"/>
                <a:tab pos="7615110" algn="l"/>
                <a:tab pos="8703252" algn="l"/>
                <a:tab pos="9791394" algn="l"/>
                <a:tab pos="10879537" algn="l"/>
                <a:tab pos="11967680" algn="l"/>
              </a:tabLst>
            </a:pPr>
            <a:endParaRPr lang="ru-RU" sz="3800" b="1" i="1" dirty="0">
              <a:solidFill>
                <a:srgbClr val="000000"/>
              </a:solidFill>
              <a:ea typeface="Droid Sans Fallback" charset="0"/>
              <a:cs typeface="Droid Sans Fallback" charset="0"/>
            </a:endParaRPr>
          </a:p>
          <a:p>
            <a:pPr marL="341935" indent="-340045">
              <a:spcBef>
                <a:spcPts val="952"/>
              </a:spcBef>
              <a:tabLst>
                <a:tab pos="1086254" algn="l"/>
                <a:tab pos="2174396" algn="l"/>
                <a:tab pos="3262540" algn="l"/>
                <a:tab pos="4350682" algn="l"/>
                <a:tab pos="5438825" algn="l"/>
                <a:tab pos="6526967" algn="l"/>
                <a:tab pos="7615110" algn="l"/>
                <a:tab pos="8703252" algn="l"/>
                <a:tab pos="9791394" algn="l"/>
                <a:tab pos="10879537" algn="l"/>
                <a:tab pos="11967680" algn="l"/>
              </a:tabLst>
            </a:pPr>
            <a:endParaRPr lang="ru-RU" sz="3800" b="1" i="1" dirty="0">
              <a:solidFill>
                <a:srgbClr val="000000"/>
              </a:solidFill>
              <a:ea typeface="Droid Sans Fallback" charset="0"/>
              <a:cs typeface="Droid Sans Fallback"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395809" y="0"/>
            <a:ext cx="10692765" cy="1008112"/>
          </a:xfrm>
          <a:prstGeom prst="rect">
            <a:avLst/>
          </a:prstGeom>
          <a:noFill/>
          <a:ln w="9525">
            <a:noFill/>
            <a:round/>
            <a:headEnd/>
            <a:tailEnd/>
          </a:ln>
        </p:spPr>
        <p:txBody>
          <a:bodyPr lIns="108741" tIns="54367" rIns="108741" bIns="54367" anchor="ctr"/>
          <a:lstStyle/>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endParaRPr lang="ru-RU" sz="2700" b="1" cap="all" dirty="0" smtClean="0">
              <a:solidFill>
                <a:srgbClr val="002060"/>
              </a:solidFill>
              <a:latin typeface="Verdana" pitchFamily="34" charset="0"/>
              <a:ea typeface="Verdana" charset="0"/>
              <a:cs typeface="Verdana" charset="0"/>
            </a:endParaRP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endParaRPr lang="ru-RU" sz="2700" b="1" cap="all" dirty="0" smtClean="0">
              <a:solidFill>
                <a:srgbClr val="002060"/>
              </a:solidFill>
              <a:latin typeface="Verdana" pitchFamily="34" charset="0"/>
              <a:ea typeface="Verdana" charset="0"/>
              <a:cs typeface="Verdana" charset="0"/>
            </a:endParaRP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r>
              <a:rPr lang="ru-RU" sz="3000" b="1" dirty="0" smtClean="0"/>
              <a:t>Финансовая грамотность</a:t>
            </a: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r>
              <a:rPr lang="ru-RU" sz="2800" dirty="0" smtClean="0">
                <a:solidFill>
                  <a:srgbClr val="376092"/>
                </a:solidFill>
              </a:rPr>
              <a:t> </a:t>
            </a:r>
          </a:p>
          <a:p>
            <a:pPr algn="ctr">
              <a:tabLst>
                <a:tab pos="0" algn="l"/>
                <a:tab pos="1087382" algn="l"/>
                <a:tab pos="2174761" algn="l"/>
                <a:tab pos="3262145" algn="l"/>
                <a:tab pos="4349524" algn="l"/>
                <a:tab pos="5436906" algn="l"/>
                <a:tab pos="6524288" algn="l"/>
                <a:tab pos="7611665" algn="l"/>
                <a:tab pos="8699049" algn="l"/>
                <a:tab pos="9786428" algn="l"/>
                <a:tab pos="10873809" algn="l"/>
                <a:tab pos="11961190" algn="l"/>
              </a:tabLst>
            </a:pPr>
            <a:r>
              <a:rPr lang="ru-RU" sz="2800" b="1" cap="all" dirty="0" smtClean="0">
                <a:solidFill>
                  <a:srgbClr val="376092"/>
                </a:solidFill>
                <a:latin typeface="Verdana" pitchFamily="34" charset="0"/>
                <a:ea typeface="Verdana" charset="0"/>
                <a:cs typeface="Verdana" charset="0"/>
              </a:rPr>
              <a:t>   </a:t>
            </a:r>
            <a:r>
              <a:rPr lang="ru-RU" sz="2700" b="1" cap="all" dirty="0" smtClean="0">
                <a:solidFill>
                  <a:srgbClr val="002060"/>
                </a:solidFill>
                <a:latin typeface="Verdana" pitchFamily="34" charset="0"/>
                <a:ea typeface="Verdana" charset="0"/>
                <a:cs typeface="Verdana" charset="0"/>
              </a:rPr>
              <a:t>особенности заданий </a:t>
            </a:r>
            <a:endParaRPr lang="ru-RU" sz="2700" b="1" dirty="0">
              <a:solidFill>
                <a:srgbClr val="002060"/>
              </a:solidFill>
              <a:latin typeface="Verdana" pitchFamily="34" charset="0"/>
            </a:endParaRPr>
          </a:p>
        </p:txBody>
      </p:sp>
      <p:sp>
        <p:nvSpPr>
          <p:cNvPr id="10" name="Text Box 2"/>
          <p:cNvSpPr txBox="1">
            <a:spLocks noChangeArrowheads="1"/>
          </p:cNvSpPr>
          <p:nvPr/>
        </p:nvSpPr>
        <p:spPr bwMode="auto">
          <a:xfrm>
            <a:off x="251793" y="2214042"/>
            <a:ext cx="11179807" cy="2136847"/>
          </a:xfrm>
          <a:prstGeom prst="rect">
            <a:avLst/>
          </a:prstGeom>
          <a:noFill/>
          <a:ln w="9525">
            <a:noFill/>
            <a:round/>
            <a:headEnd/>
            <a:tailEnd/>
          </a:ln>
        </p:spPr>
        <p:txBody>
          <a:bodyPr lIns="108741" tIns="54367" rIns="108741" bIns="54367"/>
          <a:lstStyle/>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Все задания предъявляются на основе определённой жизненной ситуации, </a:t>
            </a:r>
            <a:r>
              <a:rPr lang="ru-RU" dirty="0" smtClean="0">
                <a:solidFill>
                  <a:srgbClr val="000000"/>
                </a:solidFill>
              </a:rPr>
              <a:t>понятной учащимся и похожей </a:t>
            </a:r>
            <a:r>
              <a:rPr lang="ru-RU" dirty="0" smtClean="0"/>
              <a:t>на возникающие в повседневной жизни.</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В каждой ситуации действуют конкретные люди, среди которых ровесники учащихся, выполняющих тест, члены их семей, одноклассники, друзья и соседи.</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Обстоятельства, в которые попадают герои описываемых ситуаций, отличаются повседневностью, и варианты предлагаемых героям действий близки и понятны школьникам. </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solidFill>
                  <a:srgbClr val="000000"/>
                </a:solidFill>
              </a:rPr>
              <a:t>Ситуация и задачи изложены простым, понятным языком, как правило, немногословно.</a:t>
            </a:r>
          </a:p>
          <a:p>
            <a:pPr marL="403989" indent="-403989">
              <a:spcBef>
                <a:spcPts val="952"/>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t>По каждой ситуации предлагается серия заданий-задач, требующих определённых интеллектуальных действий разной степени сложности.</a:t>
            </a:r>
          </a:p>
          <a:p>
            <a:pPr marL="403989" indent="-403989">
              <a:spcBef>
                <a:spcPts val="714"/>
              </a:spcBef>
              <a:buFont typeface="Arial" pitchFamily="34" charset="0"/>
              <a:buChar char="•"/>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r>
              <a:rPr lang="ru-RU" dirty="0" smtClean="0">
                <a:solidFill>
                  <a:srgbClr val="000000"/>
                </a:solidFill>
              </a:rPr>
              <a:t>Ситуации акцентируют вопрос «Как поступить?» и предполагают  определение наиболее целесообразной модели поведения с учётом возможных альтернатив.</a:t>
            </a:r>
          </a:p>
          <a:p>
            <a:pPr marL="403989" indent="-403989">
              <a:spcBef>
                <a:spcPts val="714"/>
              </a:spcBef>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endParaRPr lang="ru-RU" dirty="0" smtClean="0">
              <a:solidFill>
                <a:srgbClr val="000000"/>
              </a:solidFill>
            </a:endParaRPr>
          </a:p>
          <a:p>
            <a:pPr marL="403989" indent="-403989">
              <a:spcBef>
                <a:spcPts val="714"/>
              </a:spcBef>
              <a:tabLst>
                <a:tab pos="403989" algn="l"/>
                <a:tab pos="1491374" algn="l"/>
                <a:tab pos="2578754" algn="l"/>
                <a:tab pos="3666136" algn="l"/>
                <a:tab pos="4753514" algn="l"/>
                <a:tab pos="5840898" algn="l"/>
                <a:tab pos="6928277" algn="l"/>
                <a:tab pos="8015658" algn="l"/>
                <a:tab pos="9103039" algn="l"/>
                <a:tab pos="10190422" algn="l"/>
                <a:tab pos="11277798" algn="l"/>
                <a:tab pos="12365182" algn="l"/>
              </a:tabLst>
            </a:pPr>
            <a:endParaRPr lang="ru-RU" sz="2700" dirty="0">
              <a:solidFill>
                <a:srgbClr val="000000"/>
              </a:solidFill>
            </a:endParaRPr>
          </a:p>
        </p:txBody>
      </p:sp>
      <p:pic>
        <p:nvPicPr>
          <p:cNvPr id="8" name="Рисунок 7" descr="Ангелина.png"/>
          <p:cNvPicPr>
            <a:picLocks noChangeAspect="1"/>
          </p:cNvPicPr>
          <p:nvPr/>
        </p:nvPicPr>
        <p:blipFill>
          <a:blip r:embed="rId3" cstate="print"/>
          <a:stretch>
            <a:fillRect/>
          </a:stretch>
        </p:blipFill>
        <p:spPr>
          <a:xfrm>
            <a:off x="8560116" y="197068"/>
            <a:ext cx="1800200" cy="1403665"/>
          </a:xfrm>
          <a:prstGeom prst="rect">
            <a:avLst/>
          </a:prstGeom>
        </p:spPr>
      </p:pic>
      <p:pic>
        <p:nvPicPr>
          <p:cNvPr id="11" name="Рисунок 10" descr="Антон.png"/>
          <p:cNvPicPr>
            <a:picLocks noChangeAspect="1"/>
          </p:cNvPicPr>
          <p:nvPr/>
        </p:nvPicPr>
        <p:blipFill>
          <a:blip r:embed="rId4" cstate="print"/>
          <a:stretch>
            <a:fillRect/>
          </a:stretch>
        </p:blipFill>
        <p:spPr>
          <a:xfrm>
            <a:off x="10975044" y="6177134"/>
            <a:ext cx="905806" cy="987254"/>
          </a:xfrm>
          <a:prstGeom prst="rect">
            <a:avLst/>
          </a:prstGeom>
        </p:spPr>
      </p:pic>
      <p:pic>
        <p:nvPicPr>
          <p:cNvPr id="13" name="Рисунок 12" descr="Костя.png"/>
          <p:cNvPicPr>
            <a:picLocks noChangeAspect="1"/>
          </p:cNvPicPr>
          <p:nvPr/>
        </p:nvPicPr>
        <p:blipFill>
          <a:blip r:embed="rId5" cstate="print"/>
          <a:stretch>
            <a:fillRect/>
          </a:stretch>
        </p:blipFill>
        <p:spPr>
          <a:xfrm>
            <a:off x="2010889" y="648418"/>
            <a:ext cx="1156103" cy="1468562"/>
          </a:xfrm>
          <a:prstGeom prst="rect">
            <a:avLst/>
          </a:prstGeom>
        </p:spPr>
      </p:pic>
      <p:pic>
        <p:nvPicPr>
          <p:cNvPr id="14" name="Рисунок 13" descr="Лиза.png"/>
          <p:cNvPicPr>
            <a:picLocks noChangeAspect="1"/>
          </p:cNvPicPr>
          <p:nvPr/>
        </p:nvPicPr>
        <p:blipFill>
          <a:blip r:embed="rId6" cstate="print"/>
          <a:stretch>
            <a:fillRect/>
          </a:stretch>
        </p:blipFill>
        <p:spPr>
          <a:xfrm>
            <a:off x="0" y="197068"/>
            <a:ext cx="1944216" cy="1515958"/>
          </a:xfrm>
          <a:prstGeom prst="rect">
            <a:avLst/>
          </a:prstGeom>
        </p:spPr>
      </p:pic>
      <p:pic>
        <p:nvPicPr>
          <p:cNvPr id="15" name="Рисунок 14" descr="Максим.png"/>
          <p:cNvPicPr>
            <a:picLocks noChangeAspect="1"/>
          </p:cNvPicPr>
          <p:nvPr/>
        </p:nvPicPr>
        <p:blipFill>
          <a:blip r:embed="rId7" cstate="print"/>
          <a:stretch>
            <a:fillRect/>
          </a:stretch>
        </p:blipFill>
        <p:spPr>
          <a:xfrm>
            <a:off x="10431324" y="798869"/>
            <a:ext cx="1167031" cy="1333749"/>
          </a:xfrm>
          <a:prstGeom prst="rect">
            <a:avLst/>
          </a:prstGeom>
        </p:spPr>
      </p:pic>
    </p:spTree>
    <p:extLst>
      <p:ext uri="{BB962C8B-B14F-4D97-AF65-F5344CB8AC3E}">
        <p14:creationId xmlns:p14="http://schemas.microsoft.com/office/powerpoint/2010/main" val="1328395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ГЛОБАЛЬНЫЕ КОМПЕТЕНЦИИ</a:t>
            </a:r>
          </a:p>
        </p:txBody>
      </p:sp>
      <p:pic>
        <p:nvPicPr>
          <p:cNvPr id="5" name="Рисунок 5"/>
          <p:cNvPicPr>
            <a:picLocks noChangeAspect="1"/>
          </p:cNvPicPr>
          <p:nvPr/>
        </p:nvPicPr>
        <p:blipFill>
          <a:blip r:embed="rId3" cstate="print"/>
          <a:srcRect l="16119" r="17531" b="65620"/>
          <a:stretch>
            <a:fillRect/>
          </a:stretch>
        </p:blipFill>
        <p:spPr bwMode="auto">
          <a:xfrm>
            <a:off x="1475929" y="341834"/>
            <a:ext cx="8607428" cy="1966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a:t>Глобальные </a:t>
            </a:r>
            <a:r>
              <a:rPr lang="ru-RU" dirty="0" smtClean="0"/>
              <a:t>компетенции</a:t>
            </a:r>
            <a:endParaRPr lang="ru-RU" dirty="0"/>
          </a:p>
        </p:txBody>
      </p:sp>
      <p:pic>
        <p:nvPicPr>
          <p:cNvPr id="15" name="Объект 14">
            <a:extLst>
              <a:ext uri="{FF2B5EF4-FFF2-40B4-BE49-F238E27FC236}">
                <a16:creationId xmlns:a16="http://schemas.microsoft.com/office/drawing/2014/main" xmlns="" id="{859A2483-0AE2-49C1-831D-44D1A01DE6FA}"/>
              </a:ext>
            </a:extLst>
          </p:cNvPr>
          <p:cNvPicPr>
            <a:picLocks noGrp="1" noChangeAspect="1"/>
          </p:cNvPicPr>
          <p:nvPr>
            <p:ph idx="1"/>
          </p:nvPr>
        </p:nvPicPr>
        <p:blipFill rotWithShape="1">
          <a:blip r:embed="rId3" cstate="print"/>
          <a:srcRect l="39724" t="33964" r="10061" b="36740"/>
          <a:stretch/>
        </p:blipFill>
        <p:spPr>
          <a:xfrm>
            <a:off x="341800" y="4309089"/>
            <a:ext cx="2608856" cy="855732"/>
          </a:xfrm>
          <a:prstGeom prst="rect">
            <a:avLst/>
          </a:prstGeom>
        </p:spPr>
      </p:pic>
      <p:pic>
        <p:nvPicPr>
          <p:cNvPr id="4" name="Рисунок 3">
            <a:extLst>
              <a:ext uri="{FF2B5EF4-FFF2-40B4-BE49-F238E27FC236}">
                <a16:creationId xmlns:a16="http://schemas.microsoft.com/office/drawing/2014/main" xmlns="" id="{3F9D0F2E-8A07-46C2-A2E5-2E6DCD1EABAA}"/>
              </a:ext>
            </a:extLst>
          </p:cNvPr>
          <p:cNvPicPr>
            <a:picLocks noChangeAspect="1"/>
          </p:cNvPicPr>
          <p:nvPr/>
        </p:nvPicPr>
        <p:blipFill rotWithShape="1">
          <a:blip r:embed="rId4" cstate="print"/>
          <a:srcRect l="26969" t="34908" r="25757" b="43532"/>
          <a:stretch/>
        </p:blipFill>
        <p:spPr>
          <a:xfrm>
            <a:off x="324584" y="2613211"/>
            <a:ext cx="2682262" cy="687759"/>
          </a:xfrm>
          <a:prstGeom prst="rect">
            <a:avLst/>
          </a:prstGeom>
        </p:spPr>
      </p:pic>
      <p:pic>
        <p:nvPicPr>
          <p:cNvPr id="6" name="Рисунок 5">
            <a:extLst>
              <a:ext uri="{FF2B5EF4-FFF2-40B4-BE49-F238E27FC236}">
                <a16:creationId xmlns:a16="http://schemas.microsoft.com/office/drawing/2014/main" xmlns="" id="{2ABBD80D-2E27-47EF-8B34-399782E25535}"/>
              </a:ext>
            </a:extLst>
          </p:cNvPr>
          <p:cNvPicPr>
            <a:picLocks noChangeAspect="1"/>
          </p:cNvPicPr>
          <p:nvPr/>
        </p:nvPicPr>
        <p:blipFill rotWithShape="1">
          <a:blip r:embed="rId5" cstate="print"/>
          <a:srcRect l="26969" t="35986" r="23938" b="42454"/>
          <a:stretch/>
        </p:blipFill>
        <p:spPr>
          <a:xfrm>
            <a:off x="9143461" y="2583239"/>
            <a:ext cx="2682264" cy="662287"/>
          </a:xfrm>
          <a:prstGeom prst="rect">
            <a:avLst/>
          </a:prstGeom>
        </p:spPr>
      </p:pic>
      <p:pic>
        <p:nvPicPr>
          <p:cNvPr id="7" name="Рисунок 6">
            <a:extLst>
              <a:ext uri="{FF2B5EF4-FFF2-40B4-BE49-F238E27FC236}">
                <a16:creationId xmlns:a16="http://schemas.microsoft.com/office/drawing/2014/main" xmlns="" id="{1266E7A8-FD62-477A-8EFF-3053C43F074C}"/>
              </a:ext>
            </a:extLst>
          </p:cNvPr>
          <p:cNvPicPr>
            <a:picLocks noChangeAspect="1"/>
          </p:cNvPicPr>
          <p:nvPr/>
        </p:nvPicPr>
        <p:blipFill rotWithShape="1">
          <a:blip r:embed="rId6" cstate="print"/>
          <a:srcRect l="26969" t="52088" r="24544" b="21398"/>
          <a:stretch/>
        </p:blipFill>
        <p:spPr>
          <a:xfrm>
            <a:off x="9225882" y="4325644"/>
            <a:ext cx="2599841" cy="799301"/>
          </a:xfrm>
          <a:prstGeom prst="rect">
            <a:avLst/>
          </a:prstGeom>
        </p:spPr>
      </p:pic>
      <p:pic>
        <p:nvPicPr>
          <p:cNvPr id="8" name="Рисунок 7">
            <a:extLst>
              <a:ext uri="{FF2B5EF4-FFF2-40B4-BE49-F238E27FC236}">
                <a16:creationId xmlns:a16="http://schemas.microsoft.com/office/drawing/2014/main" xmlns="" id="{BFFFEC60-C431-435F-A4AA-9B0397EEE3E3}"/>
              </a:ext>
            </a:extLst>
          </p:cNvPr>
          <p:cNvPicPr>
            <a:picLocks noChangeAspect="1"/>
          </p:cNvPicPr>
          <p:nvPr/>
        </p:nvPicPr>
        <p:blipFill rotWithShape="1">
          <a:blip r:embed="rId7" cstate="print"/>
          <a:srcRect l="36060" t="24129" r="9999" b="15503"/>
          <a:stretch/>
        </p:blipFill>
        <p:spPr>
          <a:xfrm>
            <a:off x="3091187" y="2142033"/>
            <a:ext cx="5897365" cy="3710701"/>
          </a:xfrm>
          <a:prstGeom prst="rect">
            <a:avLst/>
          </a:prstGeom>
        </p:spPr>
      </p:pic>
      <p:graphicFrame>
        <p:nvGraphicFramePr>
          <p:cNvPr id="9" name="Объект 8">
            <a:extLst>
              <a:ext uri="{FF2B5EF4-FFF2-40B4-BE49-F238E27FC236}">
                <a16:creationId xmlns:a16="http://schemas.microsoft.com/office/drawing/2014/main" xmlns="" id="{098840ED-D354-4746-89B8-72121CDEBF0D}"/>
              </a:ext>
            </a:extLst>
          </p:cNvPr>
          <p:cNvGraphicFramePr>
            <a:graphicFrameLocks/>
          </p:cNvGraphicFramePr>
          <p:nvPr>
            <p:extLst>
              <p:ext uri="{D42A27DB-BD31-4B8C-83A1-F6EECF244321}">
                <p14:modId xmlns:p14="http://schemas.microsoft.com/office/powerpoint/2010/main" val="3035606113"/>
              </p:ext>
            </p:extLst>
          </p:nvPr>
        </p:nvGraphicFramePr>
        <p:xfrm>
          <a:off x="324584" y="1715986"/>
          <a:ext cx="2682263" cy="481198"/>
        </p:xfrm>
        <a:graphic>
          <a:graphicData uri="http://schemas.openxmlformats.org/drawingml/2006/table">
            <a:tbl>
              <a:tblPr firstRow="1" bandRow="1">
                <a:tableStyleId>{5C22544A-7EE6-4342-B048-85BDC9FD1C3A}</a:tableStyleId>
              </a:tblPr>
              <a:tblGrid>
                <a:gridCol w="2682263">
                  <a:extLst>
                    <a:ext uri="{9D8B030D-6E8A-4147-A177-3AD203B41FA5}">
                      <a16:colId xmlns:a16="http://schemas.microsoft.com/office/drawing/2014/main" xmlns="" val="3813844802"/>
                    </a:ext>
                  </a:extLst>
                </a:gridCol>
              </a:tblGrid>
              <a:tr h="481198">
                <a:tc>
                  <a:txBody>
                    <a:bodyPr/>
                    <a:lstStyle/>
                    <a:p>
                      <a:r>
                        <a:rPr lang="ru-RU" dirty="0">
                          <a:solidFill>
                            <a:srgbClr val="002060"/>
                          </a:solidFill>
                        </a:rPr>
                        <a:t>Доступ к чистой воде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0" name="Объект 8">
            <a:extLst>
              <a:ext uri="{FF2B5EF4-FFF2-40B4-BE49-F238E27FC236}">
                <a16:creationId xmlns:a16="http://schemas.microsoft.com/office/drawing/2014/main" xmlns="" id="{70052871-0196-4654-A035-2C96832E34B1}"/>
              </a:ext>
            </a:extLst>
          </p:cNvPr>
          <p:cNvGraphicFramePr>
            <a:graphicFrameLocks/>
          </p:cNvGraphicFramePr>
          <p:nvPr>
            <p:extLst>
              <p:ext uri="{D42A27DB-BD31-4B8C-83A1-F6EECF244321}">
                <p14:modId xmlns:p14="http://schemas.microsoft.com/office/powerpoint/2010/main" val="890169744"/>
              </p:ext>
            </p:extLst>
          </p:nvPr>
        </p:nvGraphicFramePr>
        <p:xfrm>
          <a:off x="316349" y="3581945"/>
          <a:ext cx="2497311" cy="381423"/>
        </p:xfrm>
        <a:graphic>
          <a:graphicData uri="http://schemas.openxmlformats.org/drawingml/2006/table">
            <a:tbl>
              <a:tblPr firstRow="1" bandRow="1">
                <a:tableStyleId>{5C22544A-7EE6-4342-B048-85BDC9FD1C3A}</a:tableStyleId>
              </a:tblPr>
              <a:tblGrid>
                <a:gridCol w="2497311">
                  <a:extLst>
                    <a:ext uri="{9D8B030D-6E8A-4147-A177-3AD203B41FA5}">
                      <a16:colId xmlns:a16="http://schemas.microsoft.com/office/drawing/2014/main" xmlns="" val="3813844802"/>
                    </a:ext>
                  </a:extLst>
                </a:gridCol>
              </a:tblGrid>
              <a:tr h="381423">
                <a:tc>
                  <a:txBody>
                    <a:bodyPr/>
                    <a:lstStyle/>
                    <a:p>
                      <a:r>
                        <a:rPr lang="ru-RU" dirty="0">
                          <a:solidFill>
                            <a:srgbClr val="002060"/>
                          </a:solidFill>
                        </a:rPr>
                        <a:t>Забота о животных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1" name="Объект 8">
            <a:extLst>
              <a:ext uri="{FF2B5EF4-FFF2-40B4-BE49-F238E27FC236}">
                <a16:creationId xmlns:a16="http://schemas.microsoft.com/office/drawing/2014/main" xmlns="" id="{2FBCF820-87F1-4049-8375-0854BE8C5D88}"/>
              </a:ext>
            </a:extLst>
          </p:cNvPr>
          <p:cNvGraphicFramePr>
            <a:graphicFrameLocks/>
          </p:cNvGraphicFramePr>
          <p:nvPr>
            <p:extLst>
              <p:ext uri="{D42A27DB-BD31-4B8C-83A1-F6EECF244321}">
                <p14:modId xmlns:p14="http://schemas.microsoft.com/office/powerpoint/2010/main" val="167000723"/>
              </p:ext>
            </p:extLst>
          </p:nvPr>
        </p:nvGraphicFramePr>
        <p:xfrm>
          <a:off x="341800" y="5231633"/>
          <a:ext cx="1421975" cy="377952"/>
        </p:xfrm>
        <a:graphic>
          <a:graphicData uri="http://schemas.openxmlformats.org/drawingml/2006/table">
            <a:tbl>
              <a:tblPr firstRow="1" bandRow="1">
                <a:tableStyleId>{5C22544A-7EE6-4342-B048-85BDC9FD1C3A}</a:tableStyleId>
              </a:tblPr>
              <a:tblGrid>
                <a:gridCol w="1421975">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2" name="Объект 8">
            <a:extLst>
              <a:ext uri="{FF2B5EF4-FFF2-40B4-BE49-F238E27FC236}">
                <a16:creationId xmlns:a16="http://schemas.microsoft.com/office/drawing/2014/main" xmlns="" id="{E8AD8A4F-655A-4381-80F9-388380CB47CF}"/>
              </a:ext>
            </a:extLst>
          </p:cNvPr>
          <p:cNvGraphicFramePr>
            <a:graphicFrameLocks/>
          </p:cNvGraphicFramePr>
          <p:nvPr>
            <p:extLst>
              <p:ext uri="{D42A27DB-BD31-4B8C-83A1-F6EECF244321}">
                <p14:modId xmlns:p14="http://schemas.microsoft.com/office/powerpoint/2010/main" val="482926391"/>
              </p:ext>
            </p:extLst>
          </p:nvPr>
        </p:nvGraphicFramePr>
        <p:xfrm>
          <a:off x="9143460" y="1715986"/>
          <a:ext cx="2682263" cy="664464"/>
        </p:xfrm>
        <a:graphic>
          <a:graphicData uri="http://schemas.openxmlformats.org/drawingml/2006/table">
            <a:tbl>
              <a:tblPr firstRow="1" bandRow="1">
                <a:tableStyleId>{5C22544A-7EE6-4342-B048-85BDC9FD1C3A}</a:tableStyleId>
              </a:tblPr>
              <a:tblGrid>
                <a:gridCol w="2682263">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Между горами и морем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3" name="Объект 8">
            <a:extLst>
              <a:ext uri="{FF2B5EF4-FFF2-40B4-BE49-F238E27FC236}">
                <a16:creationId xmlns:a16="http://schemas.microsoft.com/office/drawing/2014/main" xmlns="" id="{60DF2EC8-9524-466B-BCC5-FEEE951CEAF7}"/>
              </a:ext>
            </a:extLst>
          </p:cNvPr>
          <p:cNvGraphicFramePr>
            <a:graphicFrameLocks/>
          </p:cNvGraphicFramePr>
          <p:nvPr>
            <p:extLst>
              <p:ext uri="{D42A27DB-BD31-4B8C-83A1-F6EECF244321}">
                <p14:modId xmlns:p14="http://schemas.microsoft.com/office/powerpoint/2010/main" val="2587406473"/>
              </p:ext>
            </p:extLst>
          </p:nvPr>
        </p:nvGraphicFramePr>
        <p:xfrm>
          <a:off x="9129084" y="3370378"/>
          <a:ext cx="2682263" cy="664464"/>
        </p:xfrm>
        <a:graphic>
          <a:graphicData uri="http://schemas.openxmlformats.org/drawingml/2006/table">
            <a:tbl>
              <a:tblPr firstRow="1" bandRow="1">
                <a:tableStyleId>{5C22544A-7EE6-4342-B048-85BDC9FD1C3A}</a:tableStyleId>
              </a:tblPr>
              <a:tblGrid>
                <a:gridCol w="2682263">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Государство «Мусорные острова»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4" name="Объект 8">
            <a:extLst>
              <a:ext uri="{FF2B5EF4-FFF2-40B4-BE49-F238E27FC236}">
                <a16:creationId xmlns:a16="http://schemas.microsoft.com/office/drawing/2014/main" xmlns="" id="{AFE1EB05-7D8E-47D0-BA98-473E212FC2F1}"/>
              </a:ext>
            </a:extLst>
          </p:cNvPr>
          <p:cNvGraphicFramePr>
            <a:graphicFrameLocks/>
          </p:cNvGraphicFramePr>
          <p:nvPr>
            <p:extLst>
              <p:ext uri="{D42A27DB-BD31-4B8C-83A1-F6EECF244321}">
                <p14:modId xmlns:p14="http://schemas.microsoft.com/office/powerpoint/2010/main" val="2499882010"/>
              </p:ext>
            </p:extLst>
          </p:nvPr>
        </p:nvGraphicFramePr>
        <p:xfrm>
          <a:off x="8960403" y="5227351"/>
          <a:ext cx="2802987" cy="731520"/>
        </p:xfrm>
        <a:graphic>
          <a:graphicData uri="http://schemas.openxmlformats.org/drawingml/2006/table">
            <a:tbl>
              <a:tblPr firstRow="1" bandRow="1">
                <a:tableStyleId>{5C22544A-7EE6-4342-B048-85BDC9FD1C3A}</a:tableStyleId>
              </a:tblPr>
              <a:tblGrid>
                <a:gridCol w="2802987">
                  <a:extLst>
                    <a:ext uri="{9D8B030D-6E8A-4147-A177-3AD203B41FA5}">
                      <a16:colId xmlns:a16="http://schemas.microsoft.com/office/drawing/2014/main" xmlns="" val="3813844802"/>
                    </a:ext>
                  </a:extLst>
                </a:gridCol>
              </a:tblGrid>
              <a:tr h="367481">
                <a:tc>
                  <a:txBody>
                    <a:bodyPr/>
                    <a:lstStyle/>
                    <a:p>
                      <a:r>
                        <a:rPr lang="ru-RU" sz="2100" b="1" kern="1200" dirty="0">
                          <a:solidFill>
                            <a:srgbClr val="002060"/>
                          </a:solidFill>
                          <a:effectLst/>
                          <a:latin typeface="+mn-lt"/>
                          <a:ea typeface="+mn-ea"/>
                          <a:cs typeface="+mn-cs"/>
                        </a:rPr>
                        <a:t>Образование в мире: право и бизнес</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pic>
        <p:nvPicPr>
          <p:cNvPr id="16" name="Рисунок 15">
            <a:extLst>
              <a:ext uri="{FF2B5EF4-FFF2-40B4-BE49-F238E27FC236}">
                <a16:creationId xmlns:a16="http://schemas.microsoft.com/office/drawing/2014/main" xmlns="" id="{337CF40B-559D-4758-AB2A-04A28B23A394}"/>
              </a:ext>
            </a:extLst>
          </p:cNvPr>
          <p:cNvPicPr>
            <a:picLocks noChangeAspect="1"/>
          </p:cNvPicPr>
          <p:nvPr/>
        </p:nvPicPr>
        <p:blipFill rotWithShape="1">
          <a:blip r:embed="rId8" cstate="print"/>
          <a:srcRect l="41515" t="50997" r="11210" b="31674"/>
          <a:stretch/>
        </p:blipFill>
        <p:spPr>
          <a:xfrm>
            <a:off x="324584" y="6205062"/>
            <a:ext cx="2519496" cy="519247"/>
          </a:xfrm>
          <a:prstGeom prst="rect">
            <a:avLst/>
          </a:prstGeom>
        </p:spPr>
      </p:pic>
      <p:pic>
        <p:nvPicPr>
          <p:cNvPr id="17" name="Рисунок 16">
            <a:extLst>
              <a:ext uri="{FF2B5EF4-FFF2-40B4-BE49-F238E27FC236}">
                <a16:creationId xmlns:a16="http://schemas.microsoft.com/office/drawing/2014/main" xmlns="" id="{935EC63A-86F8-42BD-94A0-C734F4FD168B}"/>
              </a:ext>
            </a:extLst>
          </p:cNvPr>
          <p:cNvPicPr>
            <a:picLocks noChangeAspect="1"/>
          </p:cNvPicPr>
          <p:nvPr/>
        </p:nvPicPr>
        <p:blipFill rotWithShape="1">
          <a:blip r:embed="rId9" cstate="print"/>
          <a:srcRect l="26206" t="47262" r="25054" b="38870"/>
          <a:stretch/>
        </p:blipFill>
        <p:spPr>
          <a:xfrm>
            <a:off x="8971661" y="6205062"/>
            <a:ext cx="2839686" cy="454251"/>
          </a:xfrm>
          <a:prstGeom prst="rect">
            <a:avLst/>
          </a:prstGeom>
        </p:spPr>
      </p:pic>
      <p:graphicFrame>
        <p:nvGraphicFramePr>
          <p:cNvPr id="18" name="Объект 8">
            <a:extLst>
              <a:ext uri="{FF2B5EF4-FFF2-40B4-BE49-F238E27FC236}">
                <a16:creationId xmlns:a16="http://schemas.microsoft.com/office/drawing/2014/main" xmlns="" id="{6C058115-EDD8-4C85-8CB5-7BF2E5D4DE7B}"/>
              </a:ext>
            </a:extLst>
          </p:cNvPr>
          <p:cNvGraphicFramePr>
            <a:graphicFrameLocks/>
          </p:cNvGraphicFramePr>
          <p:nvPr>
            <p:extLst>
              <p:ext uri="{D42A27DB-BD31-4B8C-83A1-F6EECF244321}">
                <p14:modId xmlns:p14="http://schemas.microsoft.com/office/powerpoint/2010/main" val="304413289"/>
              </p:ext>
            </p:extLst>
          </p:nvPr>
        </p:nvGraphicFramePr>
        <p:xfrm>
          <a:off x="341800" y="1043294"/>
          <a:ext cx="2538388" cy="377952"/>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9" name="Объект 8">
            <a:extLst>
              <a:ext uri="{FF2B5EF4-FFF2-40B4-BE49-F238E27FC236}">
                <a16:creationId xmlns:a16="http://schemas.microsoft.com/office/drawing/2014/main" xmlns="" id="{625BDCE1-095E-45E0-AB77-0908A84CA080}"/>
              </a:ext>
            </a:extLst>
          </p:cNvPr>
          <p:cNvGraphicFramePr>
            <a:graphicFrameLocks/>
          </p:cNvGraphicFramePr>
          <p:nvPr>
            <p:extLst>
              <p:ext uri="{D42A27DB-BD31-4B8C-83A1-F6EECF244321}">
                <p14:modId xmlns:p14="http://schemas.microsoft.com/office/powerpoint/2010/main" val="1151151843"/>
              </p:ext>
            </p:extLst>
          </p:nvPr>
        </p:nvGraphicFramePr>
        <p:xfrm>
          <a:off x="9272959" y="1017528"/>
          <a:ext cx="2538388" cy="377952"/>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sp>
        <p:nvSpPr>
          <p:cNvPr id="20" name="Прямоугольник 19"/>
          <p:cNvSpPr/>
          <p:nvPr/>
        </p:nvSpPr>
        <p:spPr>
          <a:xfrm>
            <a:off x="3636169" y="1493962"/>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t>Определение глобальной компетентности</a:t>
            </a:r>
          </a:p>
        </p:txBody>
      </p:sp>
      <p:sp>
        <p:nvSpPr>
          <p:cNvPr id="4" name="Объект 3"/>
          <p:cNvSpPr>
            <a:spLocks noGrp="1"/>
          </p:cNvSpPr>
          <p:nvPr>
            <p:ph sz="half" idx="1"/>
          </p:nvPr>
        </p:nvSpPr>
        <p:spPr>
          <a:xfrm>
            <a:off x="594047" y="1565971"/>
            <a:ext cx="5247375" cy="4833888"/>
          </a:xfrm>
        </p:spPr>
        <p:txBody>
          <a:bodyPr>
            <a:noAutofit/>
          </a:bodyPr>
          <a:lstStyle/>
          <a:p>
            <a:pPr marL="0" indent="0">
              <a:spcBef>
                <a:spcPts val="0"/>
              </a:spcBef>
              <a:buNone/>
            </a:pPr>
            <a:endParaRPr lang="ru-RU" sz="2000" dirty="0" smtClean="0"/>
          </a:p>
          <a:p>
            <a:pPr marL="0" indent="0">
              <a:spcBef>
                <a:spcPts val="0"/>
              </a:spcBef>
              <a:buNone/>
            </a:pPr>
            <a:r>
              <a:rPr lang="ru-RU" sz="2000" b="1" dirty="0" smtClean="0"/>
              <a:t>Глобальная компетентность</a:t>
            </a:r>
            <a:r>
              <a:rPr lang="ru-RU" sz="2000" dirty="0" smtClean="0"/>
              <a:t> — это многогранная цель обучения на протяжении всей жизни. Глобально компетентная личность способна изучать местные, глобальные проблемы и вопросы межкультурного взаимодействия, понимать и оценивать различные точки зрения и мировоззрения, успешно и уважительно взаимодействовать с другими, а также действовать ответственно для обеспечения устойчивого развития и коллективного благополучия</a:t>
            </a:r>
          </a:p>
          <a:p>
            <a:pPr marL="0" indent="0">
              <a:spcBef>
                <a:spcPts val="0"/>
              </a:spcBef>
              <a:buNone/>
            </a:pPr>
            <a:endParaRPr lang="ru-RU" sz="2000" dirty="0" smtClean="0"/>
          </a:p>
          <a:p>
            <a:pPr marL="0" indent="0">
              <a:spcBef>
                <a:spcPts val="0"/>
              </a:spcBef>
              <a:buNone/>
            </a:pPr>
            <a:r>
              <a:rPr lang="ru-RU" sz="2000" dirty="0" smtClean="0"/>
              <a:t> </a:t>
            </a:r>
            <a:r>
              <a:rPr lang="ru-RU" sz="2000" dirty="0"/>
              <a:t>(</a:t>
            </a:r>
            <a:r>
              <a:rPr lang="en-US" sz="2000" dirty="0"/>
              <a:t>PISA 2018 Assessment and Analytical Framework</a:t>
            </a:r>
            <a:r>
              <a:rPr lang="ru-RU" sz="2000" dirty="0"/>
              <a:t>)</a:t>
            </a:r>
            <a:r>
              <a:rPr lang="en-US" sz="2000" dirty="0"/>
              <a:t> </a:t>
            </a:r>
            <a:endParaRPr lang="ru-RU" sz="2000" dirty="0"/>
          </a:p>
        </p:txBody>
      </p:sp>
      <p:sp>
        <p:nvSpPr>
          <p:cNvPr id="3" name="Объект 2"/>
          <p:cNvSpPr>
            <a:spLocks noGrp="1"/>
          </p:cNvSpPr>
          <p:nvPr>
            <p:ph sz="half" idx="2"/>
          </p:nvPr>
        </p:nvSpPr>
        <p:spPr>
          <a:xfrm>
            <a:off x="5940425" y="1907187"/>
            <a:ext cx="5112568" cy="3696824"/>
          </a:xfrm>
        </p:spPr>
        <p:txBody>
          <a:bodyPr>
            <a:noAutofit/>
          </a:bodyPr>
          <a:lstStyle/>
          <a:p>
            <a:pPr marL="114300" indent="0" algn="just">
              <a:buNone/>
            </a:pPr>
            <a:r>
              <a:rPr lang="ru-RU" sz="2000" b="1" dirty="0" smtClean="0"/>
              <a:t>Глобальная компетентность </a:t>
            </a:r>
            <a:r>
              <a:rPr lang="ru-RU" sz="2000" dirty="0" smtClean="0"/>
              <a:t>(глобальные компетенции)  - это специфический обособленный ценностно-интегративный компонент функциональной грамотности, имеющий собственное предметное содержание, ценностную основу и нацеленный на формирование универсальных навыков.</a:t>
            </a:r>
          </a:p>
          <a:p>
            <a:pPr marL="114300" indent="0" algn="just">
              <a:buNone/>
            </a:pPr>
            <a:endParaRPr lang="ru-RU" sz="2000" dirty="0" smtClean="0"/>
          </a:p>
          <a:p>
            <a:pPr marL="114300" indent="0" algn="just">
              <a:buNone/>
            </a:pPr>
            <a:endParaRPr lang="ru-RU" sz="1800" dirty="0" smtClean="0"/>
          </a:p>
          <a:p>
            <a:pPr marL="114300" indent="0" algn="just">
              <a:buNone/>
            </a:pPr>
            <a:r>
              <a:rPr lang="ru-RU" sz="1800" dirty="0" smtClean="0"/>
              <a:t>(Коваль Т.В., </a:t>
            </a:r>
            <a:r>
              <a:rPr lang="ru-RU" sz="1800" dirty="0" err="1" smtClean="0"/>
              <a:t>Дюкова</a:t>
            </a:r>
            <a:r>
              <a:rPr lang="ru-RU" sz="1800" dirty="0" smtClean="0"/>
              <a:t> С.Е. ГЛОБАЛЬНЫЕ КОМПЕТЕНЦИИ - НОВЫЙ КОМПОНЕНТ ФУНКЦИОНАЛЬНОЙ ГРАМОТНОСТИ // Отечественная и зарубежная педагогика. 2019. Т. 1. № 4 (61). С. 112-123.) </a:t>
            </a:r>
          </a:p>
          <a:p>
            <a:pPr marL="114300" indent="0" algn="just">
              <a:buNone/>
            </a:pPr>
            <a:endParaRPr lang="ru-RU" sz="2000" dirty="0"/>
          </a:p>
        </p:txBody>
      </p:sp>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36</a:t>
            </a:fld>
            <a:endParaRPr>
              <a:latin typeface="Trebuchet MS"/>
              <a:ea typeface="Trebuchet MS"/>
              <a:cs typeface="Trebuchet MS"/>
              <a:sym typeface="Trebuchet MS"/>
            </a:endParaRPr>
          </a:p>
        </p:txBody>
      </p:sp>
    </p:spTree>
    <p:extLst>
      <p:ext uri="{BB962C8B-B14F-4D97-AF65-F5344CB8AC3E}">
        <p14:creationId xmlns:p14="http://schemas.microsoft.com/office/powerpoint/2010/main" val="3777469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Заголовок 1"/>
          <p:cNvSpPr>
            <a:spLocks noGrp="1"/>
          </p:cNvSpPr>
          <p:nvPr>
            <p:ph type="title"/>
          </p:nvPr>
        </p:nvSpPr>
        <p:spPr>
          <a:xfrm>
            <a:off x="539825" y="573193"/>
            <a:ext cx="10729191" cy="656736"/>
          </a:xfrm>
        </p:spPr>
        <p:txBody>
          <a:bodyPr>
            <a:noAutofit/>
          </a:bodyPr>
          <a:lstStyle/>
          <a:p>
            <a:r>
              <a:rPr lang="ru-RU" sz="3200" b="1" dirty="0"/>
              <a:t>Глобальные компетенции как особый компонент в системе функциональной грамотности</a:t>
            </a:r>
          </a:p>
        </p:txBody>
      </p:sp>
      <p:sp>
        <p:nvSpPr>
          <p:cNvPr id="3" name="Объект 2"/>
          <p:cNvSpPr>
            <a:spLocks noGrp="1"/>
          </p:cNvSpPr>
          <p:nvPr>
            <p:ph idx="1"/>
          </p:nvPr>
        </p:nvSpPr>
        <p:spPr>
          <a:xfrm>
            <a:off x="594044" y="1671693"/>
            <a:ext cx="11035013" cy="4728165"/>
          </a:xfrm>
        </p:spPr>
        <p:txBody>
          <a:bodyPr>
            <a:normAutofit/>
          </a:bodyPr>
          <a:lstStyle/>
          <a:p>
            <a:r>
              <a:rPr lang="ru-RU" sz="3200" dirty="0"/>
              <a:t>отсутствие предмета "глобальные компетенции", меж- и </a:t>
            </a:r>
            <a:r>
              <a:rPr lang="ru-RU" sz="3200" dirty="0" err="1"/>
              <a:t>метапредметное</a:t>
            </a:r>
            <a:r>
              <a:rPr lang="ru-RU" sz="3200" dirty="0"/>
              <a:t> содержание (география, обществознание, история, биология, иностранный язык ...) </a:t>
            </a:r>
          </a:p>
          <a:p>
            <a:r>
              <a:rPr lang="ru-RU" sz="3200" dirty="0" err="1"/>
              <a:t>интегративность</a:t>
            </a:r>
            <a:r>
              <a:rPr lang="ru-RU" sz="3200" dirty="0"/>
              <a:t> не только через содержание школьных предметов, но и через ценности, </a:t>
            </a:r>
            <a:r>
              <a:rPr lang="ru-RU" sz="3200" dirty="0" err="1"/>
              <a:t>интериоризированные</a:t>
            </a:r>
            <a:r>
              <a:rPr lang="ru-RU" sz="3200" dirty="0"/>
              <a:t> личностью </a:t>
            </a:r>
          </a:p>
          <a:p>
            <a:r>
              <a:rPr lang="ru-RU" sz="3200" dirty="0"/>
              <a:t>непосредственная ориентация на «мягкие навыки» ("4 к")</a:t>
            </a:r>
          </a:p>
          <a:p>
            <a:pPr marL="0" indent="0">
              <a:buNone/>
            </a:pPr>
            <a:endParaRPr lang="ru-RU" dirty="0"/>
          </a:p>
          <a:p>
            <a:endParaRPr lang="ru-RU" dirty="0"/>
          </a:p>
        </p:txBody>
      </p:sp>
      <p:sp>
        <p:nvSpPr>
          <p:cNvPr id="61" name="Google Shape;61;p14"/>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ru">
                <a:latin typeface="Trebuchet MS"/>
                <a:ea typeface="Trebuchet MS"/>
                <a:cs typeface="Trebuchet MS"/>
                <a:sym typeface="Trebuchet MS"/>
              </a:rPr>
              <a:pPr algn="r"/>
              <a:t>37</a:t>
            </a:fld>
            <a:endParaRPr>
              <a:latin typeface="Trebuchet MS"/>
              <a:ea typeface="Trebuchet MS"/>
              <a:cs typeface="Trebuchet MS"/>
              <a:sym typeface="Trebuchet MS"/>
            </a:endParaRPr>
          </a:p>
        </p:txBody>
      </p:sp>
    </p:spTree>
    <p:extLst>
      <p:ext uri="{BB962C8B-B14F-4D97-AF65-F5344CB8AC3E}">
        <p14:creationId xmlns:p14="http://schemas.microsoft.com/office/powerpoint/2010/main" val="989992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7" name="Содержимое 6"/>
          <p:cNvSpPr>
            <a:spLocks noGrp="1"/>
          </p:cNvSpPr>
          <p:nvPr>
            <p:ph idx="1"/>
          </p:nvPr>
        </p:nvSpPr>
        <p:spPr/>
        <p:txBody>
          <a:bodyPr/>
          <a:lstStyle/>
          <a:p>
            <a:endParaRPr lang="ru-RU" dirty="0" smtClean="0"/>
          </a:p>
          <a:p>
            <a:pPr algn="ctr">
              <a:buNone/>
            </a:pPr>
            <a:endParaRPr lang="ru-RU" sz="4600" b="1" dirty="0" smtClean="0">
              <a:latin typeface="+mj-lt"/>
              <a:ea typeface="+mj-ea"/>
              <a:cs typeface="+mj-cs"/>
            </a:endParaRPr>
          </a:p>
          <a:p>
            <a:pPr algn="ctr">
              <a:buNone/>
            </a:pPr>
            <a:r>
              <a:rPr lang="ru-RU" sz="4000" b="1" dirty="0" smtClean="0">
                <a:latin typeface="+mj-lt"/>
                <a:ea typeface="+mj-ea"/>
                <a:cs typeface="+mj-cs"/>
              </a:rPr>
              <a:t>КРЕАТИВНОЕ МЫШЛЕНИЕ</a:t>
            </a:r>
          </a:p>
        </p:txBody>
      </p:sp>
      <p:pic>
        <p:nvPicPr>
          <p:cNvPr id="5" name="Рисунок 5"/>
          <p:cNvPicPr>
            <a:picLocks noChangeAspect="1"/>
          </p:cNvPicPr>
          <p:nvPr/>
        </p:nvPicPr>
        <p:blipFill>
          <a:blip r:embed="rId3" cstate="print"/>
          <a:srcRect l="16119" r="17531" b="65620"/>
          <a:stretch>
            <a:fillRect/>
          </a:stretch>
        </p:blipFill>
        <p:spPr bwMode="auto">
          <a:xfrm>
            <a:off x="1547937" y="485850"/>
            <a:ext cx="8607428" cy="1966890"/>
          </a:xfrm>
          <a:prstGeom prst="rect">
            <a:avLst/>
          </a:prstGeom>
          <a:noFill/>
          <a:ln w="9525">
            <a:noFill/>
            <a:miter lim="800000"/>
            <a:headEnd/>
            <a:tailEnd/>
          </a:ln>
        </p:spPr>
      </p:pic>
    </p:spTree>
    <p:extLst>
      <p:ext uri="{BB962C8B-B14F-4D97-AF65-F5344CB8AC3E}">
        <p14:creationId xmlns:p14="http://schemas.microsoft.com/office/powerpoint/2010/main" val="3825190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971873" y="22940"/>
            <a:ext cx="10258658" cy="830271"/>
          </a:xfrm>
          <a:prstGeom prst="rect">
            <a:avLst/>
          </a:prstGeom>
        </p:spPr>
        <p:txBody>
          <a:bodyPr>
            <a:normAutofit/>
          </a:bodyPr>
          <a:lstStyle>
            <a:lvl1pPr defTabSz="923340">
              <a:defRPr sz="3124"/>
            </a:lvl1pPr>
          </a:lstStyle>
          <a:p>
            <a:r>
              <a:rPr lang="ru-RU" sz="3800" dirty="0"/>
              <a:t>Креативное мышление: </a:t>
            </a:r>
            <a:r>
              <a:rPr lang="ru-RU" sz="3800" dirty="0" smtClean="0"/>
              <a:t>понятие</a:t>
            </a:r>
            <a:endParaRPr sz="3800" dirty="0"/>
          </a:p>
        </p:txBody>
      </p:sp>
      <p:sp>
        <p:nvSpPr>
          <p:cNvPr id="260" name="Объект 2"/>
          <p:cNvSpPr txBox="1">
            <a:spLocks noGrp="1"/>
          </p:cNvSpPr>
          <p:nvPr>
            <p:ph idx="1"/>
          </p:nvPr>
        </p:nvSpPr>
        <p:spPr>
          <a:xfrm>
            <a:off x="144018" y="845890"/>
            <a:ext cx="11557047" cy="6048672"/>
          </a:xfrm>
          <a:prstGeom prst="rect">
            <a:avLst/>
          </a:prstGeom>
        </p:spPr>
        <p:txBody>
          <a:bodyPr>
            <a:noAutofit/>
          </a:bodyPr>
          <a:lstStyle/>
          <a:p>
            <a:pPr marL="0" indent="0" defTabSz="817312">
              <a:spcBef>
                <a:spcPts val="766"/>
              </a:spcBef>
              <a:buNone/>
              <a:defRPr sz="4100"/>
            </a:pPr>
            <a:r>
              <a:rPr lang="ru-RU" sz="3300" dirty="0"/>
              <a:t>Способность продуктивно участвовать в процессе </a:t>
            </a:r>
            <a:r>
              <a:rPr lang="ru-RU" sz="3300" b="1" dirty="0"/>
              <a:t>выработки</a:t>
            </a:r>
            <a:r>
              <a:rPr lang="ru-RU" sz="3300" dirty="0"/>
              <a:t>, </a:t>
            </a:r>
            <a:r>
              <a:rPr lang="ru-RU" sz="3300" b="1" dirty="0"/>
              <a:t>оценки</a:t>
            </a:r>
            <a:r>
              <a:rPr lang="ru-RU" sz="3300" dirty="0"/>
              <a:t> и </a:t>
            </a:r>
            <a:r>
              <a:rPr lang="ru-RU" sz="3300" b="1" dirty="0"/>
              <a:t>совершенствовании</a:t>
            </a:r>
            <a:r>
              <a:rPr lang="ru-RU" sz="3300" dirty="0"/>
              <a:t> идей, направленных на получение</a:t>
            </a:r>
          </a:p>
          <a:p>
            <a:pPr defTabSz="817312">
              <a:spcBef>
                <a:spcPts val="766"/>
              </a:spcBef>
              <a:defRPr sz="4100"/>
            </a:pPr>
            <a:r>
              <a:rPr lang="ru-RU" sz="3300" b="1" i="1" dirty="0"/>
              <a:t>инновационных</a:t>
            </a:r>
            <a:r>
              <a:rPr lang="ru-RU" sz="3300" dirty="0"/>
              <a:t> (новых, новаторских, оригинальных, нестандартных, </a:t>
            </a:r>
            <a:r>
              <a:rPr lang="ru-RU" sz="3300" dirty="0" smtClean="0"/>
              <a:t>непривычных) </a:t>
            </a:r>
            <a:r>
              <a:rPr lang="ru-RU" sz="3300" dirty="0"/>
              <a:t>и </a:t>
            </a:r>
            <a:r>
              <a:rPr lang="ru-RU" sz="3300" b="1" i="1" dirty="0"/>
              <a:t>эффективных</a:t>
            </a:r>
            <a:r>
              <a:rPr lang="ru-RU" sz="3300" dirty="0"/>
              <a:t> (действенных, результативных, экономичных, оптимальных </a:t>
            </a:r>
            <a:r>
              <a:rPr lang="ru-RU" sz="3300" dirty="0" smtClean="0"/>
              <a:t>) </a:t>
            </a:r>
            <a:r>
              <a:rPr lang="ru-RU" sz="3300" b="1" i="1" dirty="0"/>
              <a:t>решений</a:t>
            </a:r>
            <a:r>
              <a:rPr lang="ru-RU" sz="3300" dirty="0"/>
              <a:t>, и/или</a:t>
            </a:r>
          </a:p>
          <a:p>
            <a:pPr defTabSz="817312">
              <a:spcBef>
                <a:spcPts val="766"/>
              </a:spcBef>
              <a:defRPr sz="4100"/>
            </a:pPr>
            <a:r>
              <a:rPr lang="ru-RU" sz="3300" b="1" i="1" dirty="0"/>
              <a:t>нового знания</a:t>
            </a:r>
            <a:r>
              <a:rPr lang="ru-RU" sz="3300" dirty="0"/>
              <a:t>, и/или</a:t>
            </a:r>
          </a:p>
          <a:p>
            <a:pPr defTabSz="817312">
              <a:spcBef>
                <a:spcPts val="766"/>
              </a:spcBef>
              <a:defRPr sz="4100"/>
            </a:pPr>
            <a:r>
              <a:rPr lang="ru-RU" sz="3300" b="1" i="1" dirty="0"/>
              <a:t>эффектного</a:t>
            </a:r>
            <a:r>
              <a:rPr lang="ru-RU" sz="3300" dirty="0"/>
              <a:t> (впечатляющего, вдохновляющего, необыкновенного, удивительного и т.п.) </a:t>
            </a:r>
            <a:r>
              <a:rPr lang="ru-RU" sz="3300" b="1" i="1" dirty="0"/>
              <a:t>выражения воображения</a:t>
            </a:r>
            <a:endParaRPr sz="3300" b="1" i="1" dirty="0"/>
          </a:p>
        </p:txBody>
      </p:sp>
      <p:sp>
        <p:nvSpPr>
          <p:cNvPr id="261" name="Номер слайда 3"/>
          <p:cNvSpPr txBox="1">
            <a:spLocks noGrp="1"/>
          </p:cNvSpPr>
          <p:nvPr>
            <p:ph type="sldNum" sz="quarter" idx="12"/>
          </p:nvPr>
        </p:nvSpPr>
        <p:spPr>
          <a:xfrm>
            <a:off x="11072093" y="5430015"/>
            <a:ext cx="214717" cy="222614"/>
          </a:xfrm>
          <a:prstGeom prst="rect">
            <a:avLst/>
          </a:prstGeom>
          <a:extLst>
            <a:ext uri="{C572A759-6A51-4108-AA02-DFA0A04FC94B}">
              <ma14:wrappingTextBoxFlag xmlns="" xmlns:ma14="http://schemas.microsoft.com/office/mac/drawingml/2011/main" val="1"/>
            </a:ext>
          </a:extLst>
        </p:spPr>
        <p:txBody>
          <a:bodyPr vert="horz" lIns="70086" tIns="35042" rIns="70086" bIns="35042" rtlCol="0" anchor="ctr"/>
          <a:lstStyle/>
          <a:p>
            <a:fld id="{86CB4B4D-7CA3-9044-876B-883B54F8677D}" type="slidenum">
              <a:rPr/>
              <a:pPr/>
              <a:t>39</a:t>
            </a:fld>
            <a:endParaRPr/>
          </a:p>
        </p:txBody>
      </p:sp>
    </p:spTree>
    <p:extLst>
      <p:ext uri="{BB962C8B-B14F-4D97-AF65-F5344CB8AC3E}">
        <p14:creationId xmlns:p14="http://schemas.microsoft.com/office/powerpoint/2010/main" val="33314855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право 21"/>
          <p:cNvSpPr/>
          <p:nvPr/>
        </p:nvSpPr>
        <p:spPr>
          <a:xfrm>
            <a:off x="5846865" y="685476"/>
            <a:ext cx="6033985" cy="5416202"/>
          </a:xfrm>
          <a:prstGeom prst="rightArrow">
            <a:avLst>
              <a:gd name="adj1" fmla="val 100000"/>
              <a:gd name="adj2" fmla="val 0"/>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18" name="Стрелка вправо 17"/>
          <p:cNvSpPr/>
          <p:nvPr/>
        </p:nvSpPr>
        <p:spPr>
          <a:xfrm>
            <a:off x="3488158" y="2472071"/>
            <a:ext cx="2659085" cy="1843013"/>
          </a:xfrm>
          <a:prstGeom prst="rightArrow">
            <a:avLst>
              <a:gd name="adj1" fmla="val 100000"/>
              <a:gd name="adj2" fmla="val 45890"/>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3" name="TextBox 22"/>
          <p:cNvSpPr txBox="1"/>
          <p:nvPr/>
        </p:nvSpPr>
        <p:spPr>
          <a:xfrm>
            <a:off x="6314667" y="974393"/>
            <a:ext cx="5426503" cy="1415742"/>
          </a:xfrm>
          <a:prstGeom prst="rect">
            <a:avLst/>
          </a:prstGeom>
          <a:noFill/>
        </p:spPr>
        <p:txBody>
          <a:bodyPr wrap="square" lIns="121890" tIns="60945" rIns="121890" bIns="60945" rtlCol="0">
            <a:spAutoFit/>
          </a:bodyPr>
          <a:lstStyle/>
          <a:p>
            <a:pPr>
              <a:lnSpc>
                <a:spcPct val="80000"/>
              </a:lnSpc>
            </a:pPr>
            <a:r>
              <a:rPr lang="ru-RU" dirty="0" smtClean="0">
                <a:solidFill>
                  <a:schemeClr val="bg1"/>
                </a:solidFill>
              </a:rPr>
              <a:t>Приоритетной целью становится формирование функциональной грамотности в системе общего образования (</a:t>
            </a:r>
            <a:r>
              <a:rPr lang="en-US" dirty="0" smtClean="0">
                <a:solidFill>
                  <a:schemeClr val="bg1"/>
                </a:solidFill>
              </a:rPr>
              <a:t>PISA: </a:t>
            </a:r>
            <a:r>
              <a:rPr lang="ru-RU" dirty="0" smtClean="0">
                <a:solidFill>
                  <a:schemeClr val="bg1"/>
                </a:solidFill>
              </a:rPr>
              <a:t>математическая, естественнонаучная, читательская и др.) </a:t>
            </a:r>
            <a:endParaRPr lang="ru-RU" dirty="0">
              <a:solidFill>
                <a:schemeClr val="bg1"/>
              </a:solidFill>
              <a:latin typeface="Gotham Pro" pitchFamily="50" charset="0"/>
              <a:cs typeface="Gotham Pro" pitchFamily="50" charset="0"/>
            </a:endParaRPr>
          </a:p>
        </p:txBody>
      </p:sp>
      <p:sp>
        <p:nvSpPr>
          <p:cNvPr id="27" name="Стрелка вправо 26"/>
          <p:cNvSpPr/>
          <p:nvPr/>
        </p:nvSpPr>
        <p:spPr>
          <a:xfrm>
            <a:off x="611833" y="1974667"/>
            <a:ext cx="5253770" cy="3119695"/>
          </a:xfrm>
          <a:prstGeom prst="rightArrow">
            <a:avLst>
              <a:gd name="adj1" fmla="val 100000"/>
              <a:gd name="adj2" fmla="val 0"/>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8" name="TextBox 27"/>
          <p:cNvSpPr txBox="1"/>
          <p:nvPr/>
        </p:nvSpPr>
        <p:spPr>
          <a:xfrm>
            <a:off x="1016181" y="1977394"/>
            <a:ext cx="3988140" cy="2970014"/>
          </a:xfrm>
          <a:prstGeom prst="rect">
            <a:avLst/>
          </a:prstGeom>
          <a:noFill/>
        </p:spPr>
        <p:txBody>
          <a:bodyPr wrap="square" lIns="121890" tIns="60945" rIns="121890" bIns="60945" rtlCol="0">
            <a:spAutoFit/>
          </a:bodyPr>
          <a:lstStyle/>
          <a:p>
            <a:r>
              <a:rPr lang="ru-RU" sz="3700" cap="all" dirty="0" smtClean="0">
                <a:solidFill>
                  <a:schemeClr val="bg1"/>
                </a:solidFill>
                <a:latin typeface="Gotham Pro Black" pitchFamily="50" charset="0"/>
                <a:cs typeface="Gotham Pro Black" pitchFamily="50" charset="0"/>
              </a:rPr>
              <a:t>Изменение </a:t>
            </a:r>
          </a:p>
          <a:p>
            <a:r>
              <a:rPr lang="ru-RU" sz="3700" cap="all" dirty="0" smtClean="0">
                <a:solidFill>
                  <a:schemeClr val="bg1"/>
                </a:solidFill>
                <a:latin typeface="Gotham Pro Black" pitchFamily="50" charset="0"/>
                <a:cs typeface="Gotham Pro Black" pitchFamily="50" charset="0"/>
              </a:rPr>
              <a:t>запроса на </a:t>
            </a:r>
          </a:p>
          <a:p>
            <a:r>
              <a:rPr lang="ru-RU" sz="3700" cap="all" dirty="0" smtClean="0">
                <a:solidFill>
                  <a:schemeClr val="bg1"/>
                </a:solidFill>
                <a:latin typeface="Gotham Pro Black" pitchFamily="50" charset="0"/>
                <a:cs typeface="Gotham Pro Black" pitchFamily="50" charset="0"/>
              </a:rPr>
              <a:t>Качество</a:t>
            </a:r>
          </a:p>
          <a:p>
            <a:r>
              <a:rPr lang="ru-RU" sz="3700" cap="all" dirty="0" smtClean="0">
                <a:solidFill>
                  <a:schemeClr val="bg1"/>
                </a:solidFill>
                <a:latin typeface="Gotham Pro Black" pitchFamily="50" charset="0"/>
                <a:cs typeface="Gotham Pro Black" pitchFamily="50" charset="0"/>
              </a:rPr>
              <a:t>Общего </a:t>
            </a:r>
          </a:p>
          <a:p>
            <a:r>
              <a:rPr lang="ru-RU" sz="3700" cap="all" dirty="0" smtClean="0">
                <a:solidFill>
                  <a:schemeClr val="bg1"/>
                </a:solidFill>
                <a:latin typeface="Gotham Pro Black" pitchFamily="50" charset="0"/>
                <a:cs typeface="Gotham Pro Black" pitchFamily="50" charset="0"/>
              </a:rPr>
              <a:t>образования</a:t>
            </a:r>
            <a:endParaRPr lang="ru-RU" sz="3700" cap="all" dirty="0">
              <a:solidFill>
                <a:schemeClr val="bg1"/>
              </a:solidFill>
              <a:latin typeface="Gotham Pro Black" pitchFamily="50" charset="0"/>
              <a:cs typeface="Gotham Pro Black" pitchFamily="50" charset="0"/>
            </a:endParaRPr>
          </a:p>
        </p:txBody>
      </p:sp>
      <p:sp>
        <p:nvSpPr>
          <p:cNvPr id="29" name="TextBox 28"/>
          <p:cNvSpPr txBox="1"/>
          <p:nvPr/>
        </p:nvSpPr>
        <p:spPr>
          <a:xfrm>
            <a:off x="6314667" y="3381595"/>
            <a:ext cx="5239382" cy="1674274"/>
          </a:xfrm>
          <a:prstGeom prst="rect">
            <a:avLst/>
          </a:prstGeom>
          <a:noFill/>
        </p:spPr>
        <p:txBody>
          <a:bodyPr wrap="square" lIns="121890" tIns="60945" rIns="121890" bIns="60945" rtlCol="0">
            <a:spAutoFit/>
          </a:bodyPr>
          <a:lstStyle/>
          <a:p>
            <a:pPr>
              <a:lnSpc>
                <a:spcPct val="80000"/>
              </a:lnSpc>
            </a:pPr>
            <a:r>
              <a:rPr lang="ru-RU" dirty="0" smtClean="0">
                <a:solidFill>
                  <a:schemeClr val="bg1"/>
                </a:solidFill>
              </a:rPr>
              <a:t>Создание поддерживающей позитивной  образовательной среды  за счет изменения содержания образовательных программ для более полного учета интересов учащихся и требований 21 века (Япония, Сингапур, Китай, Корея и др.)</a:t>
            </a:r>
            <a:endParaRPr lang="ru-RU" dirty="0">
              <a:solidFill>
                <a:schemeClr val="bg1"/>
              </a:solidFill>
              <a:latin typeface="Gotham Pro" pitchFamily="50" charset="0"/>
              <a:cs typeface="Gotham Pro" pitchFamily="50"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КДР ЧГ-6 и ЕНГ-8</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377" y="1277938"/>
            <a:ext cx="4572000" cy="4572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977" y="1307898"/>
            <a:ext cx="4572000" cy="4572000"/>
          </a:xfrm>
          <a:prstGeom prst="rect">
            <a:avLst/>
          </a:prstGeom>
        </p:spPr>
      </p:pic>
    </p:spTree>
    <p:extLst>
      <p:ext uri="{BB962C8B-B14F-4D97-AF65-F5344CB8AC3E}">
        <p14:creationId xmlns:p14="http://schemas.microsoft.com/office/powerpoint/2010/main" val="1928231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КДР </a:t>
            </a:r>
            <a:r>
              <a:rPr lang="ru-RU" dirty="0" smtClean="0"/>
              <a:t>ЧГ-4 </a:t>
            </a:r>
            <a:r>
              <a:rPr lang="ru-RU" dirty="0"/>
              <a:t>и </a:t>
            </a:r>
            <a:r>
              <a:rPr lang="ru-RU" dirty="0" smtClean="0"/>
              <a:t>ЧГ-6</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784" y="1349946"/>
            <a:ext cx="4572000" cy="4572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457" y="1349946"/>
            <a:ext cx="4572000" cy="4572000"/>
          </a:xfrm>
          <a:prstGeom prst="rect">
            <a:avLst/>
          </a:prstGeom>
        </p:spPr>
      </p:pic>
    </p:spTree>
    <p:extLst>
      <p:ext uri="{BB962C8B-B14F-4D97-AF65-F5344CB8AC3E}">
        <p14:creationId xmlns:p14="http://schemas.microsoft.com/office/powerpoint/2010/main" val="1511562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6489" y="1412907"/>
            <a:ext cx="4572000" cy="457200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97" y="1421954"/>
            <a:ext cx="4572000" cy="4572000"/>
          </a:xfrm>
          <a:prstGeom prst="rect">
            <a:avLst/>
          </a:prstGeom>
        </p:spPr>
      </p:pic>
      <p:sp>
        <p:nvSpPr>
          <p:cNvPr id="8" name="Овал 7"/>
          <p:cNvSpPr/>
          <p:nvPr/>
        </p:nvSpPr>
        <p:spPr>
          <a:xfrm>
            <a:off x="4572273" y="1926010"/>
            <a:ext cx="216024"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0593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КДР ЧГ-6</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2" y="1579518"/>
            <a:ext cx="4572000" cy="4572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161" y="1579518"/>
            <a:ext cx="4572000" cy="4572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685" y="1579518"/>
            <a:ext cx="4572000" cy="4572000"/>
          </a:xfrm>
          <a:prstGeom prst="rect">
            <a:avLst/>
          </a:prstGeom>
        </p:spPr>
      </p:pic>
    </p:spTree>
    <p:extLst>
      <p:ext uri="{BB962C8B-B14F-4D97-AF65-F5344CB8AC3E}">
        <p14:creationId xmlns:p14="http://schemas.microsoft.com/office/powerpoint/2010/main" val="3310012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9371" y="1852018"/>
            <a:ext cx="6220701" cy="50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0" y="197353"/>
            <a:ext cx="10430809" cy="1066366"/>
          </a:xfrm>
        </p:spPr>
        <p:txBody>
          <a:bodyPr rtlCol="0">
            <a:noAutofit/>
          </a:bodyPr>
          <a:lstStyle/>
          <a:p>
            <a:pPr>
              <a:defRPr/>
            </a:pPr>
            <a:r>
              <a:rPr lang="ru-RU" sz="2900" dirty="0">
                <a:solidFill>
                  <a:schemeClr val="tx2">
                    <a:lumMod val="75000"/>
                  </a:schemeClr>
                </a:solidFill>
                <a:latin typeface="Arial Black" pitchFamily="34" charset="0"/>
              </a:rPr>
              <a:t>Сравнительный анализ ВПР </a:t>
            </a:r>
            <a:br>
              <a:rPr lang="ru-RU" sz="2900" dirty="0">
                <a:solidFill>
                  <a:schemeClr val="tx2">
                    <a:lumMod val="75000"/>
                  </a:schemeClr>
                </a:solidFill>
                <a:latin typeface="Arial Black" pitchFamily="34" charset="0"/>
              </a:rPr>
            </a:br>
            <a:r>
              <a:rPr lang="ru-RU" sz="2900" dirty="0">
                <a:solidFill>
                  <a:schemeClr val="tx2">
                    <a:lumMod val="75000"/>
                  </a:schemeClr>
                </a:solidFill>
                <a:latin typeface="Arial Black" pitchFamily="34" charset="0"/>
              </a:rPr>
              <a:t>2017-2018/2018-2019</a:t>
            </a:r>
          </a:p>
        </p:txBody>
      </p:sp>
      <p:sp>
        <p:nvSpPr>
          <p:cNvPr id="3" name="Подзаголовок 2"/>
          <p:cNvSpPr>
            <a:spLocks noGrp="1"/>
          </p:cNvSpPr>
          <p:nvPr>
            <p:ph type="subTitle" idx="1"/>
          </p:nvPr>
        </p:nvSpPr>
        <p:spPr>
          <a:xfrm>
            <a:off x="0" y="1550626"/>
            <a:ext cx="11880850" cy="4814402"/>
          </a:xfrm>
        </p:spPr>
        <p:txBody>
          <a:bodyPr rtlCol="0">
            <a:normAutofit/>
          </a:bodyPr>
          <a:lstStyle/>
          <a:p>
            <a:pPr algn="l">
              <a:lnSpc>
                <a:spcPct val="80000"/>
              </a:lnSpc>
              <a:defRPr/>
            </a:pPr>
            <a:endParaRPr lang="ru-RU" dirty="0"/>
          </a:p>
        </p:txBody>
      </p:sp>
      <p:graphicFrame>
        <p:nvGraphicFramePr>
          <p:cNvPr id="9" name="Таблица 8"/>
          <p:cNvGraphicFramePr>
            <a:graphicFrameLocks noGrp="1"/>
          </p:cNvGraphicFramePr>
          <p:nvPr/>
        </p:nvGraphicFramePr>
        <p:xfrm>
          <a:off x="233080" y="2152633"/>
          <a:ext cx="11414690" cy="1550624"/>
        </p:xfrm>
        <a:graphic>
          <a:graphicData uri="http://schemas.openxmlformats.org/drawingml/2006/table">
            <a:tbl>
              <a:tblPr firstRow="1" bandRow="1">
                <a:tableStyleId>{5C22544A-7EE6-4342-B048-85BDC9FD1C3A}</a:tableStyleId>
              </a:tblPr>
              <a:tblGrid>
                <a:gridCol w="2967819"/>
                <a:gridCol w="1108855"/>
                <a:gridCol w="945788"/>
                <a:gridCol w="1027323"/>
                <a:gridCol w="1027323"/>
                <a:gridCol w="1141470"/>
                <a:gridCol w="1027323"/>
                <a:gridCol w="1141470"/>
                <a:gridCol w="1027319"/>
              </a:tblGrid>
              <a:tr h="387656">
                <a:tc rowSpan="2">
                  <a:txBody>
                    <a:bodyPr/>
                    <a:lstStyle/>
                    <a:p>
                      <a:endParaRPr lang="ru-RU" sz="1900" dirty="0"/>
                    </a:p>
                  </a:txBody>
                  <a:tcPr marL="118812" marR="118812" marT="47793" marB="47793"/>
                </a:tc>
                <a:tc gridSpan="4">
                  <a:txBody>
                    <a:bodyPr/>
                    <a:lstStyle/>
                    <a:p>
                      <a:pPr algn="ctr"/>
                      <a:r>
                        <a:rPr lang="ru-RU" sz="1900" dirty="0" smtClean="0"/>
                        <a:t>Русский язык (%)</a:t>
                      </a:r>
                      <a:endParaRPr lang="ru-RU" sz="1900" dirty="0"/>
                    </a:p>
                  </a:txBody>
                  <a:tcPr marL="118812" marR="118812" marT="47793" marB="47793"/>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ru-RU" sz="1900" dirty="0" smtClean="0"/>
                        <a:t>Математика (%)</a:t>
                      </a:r>
                      <a:endParaRPr lang="ru-RU" sz="1900" dirty="0"/>
                    </a:p>
                  </a:txBody>
                  <a:tcPr marL="118812" marR="118812" marT="47793" marB="47793"/>
                </a:tc>
                <a:tc hMerge="1">
                  <a:txBody>
                    <a:bodyPr/>
                    <a:lstStyle/>
                    <a:p>
                      <a:endParaRPr lang="ru-RU"/>
                    </a:p>
                  </a:txBody>
                  <a:tcPr/>
                </a:tc>
                <a:tc hMerge="1">
                  <a:txBody>
                    <a:bodyPr/>
                    <a:lstStyle/>
                    <a:p>
                      <a:endParaRPr lang="ru-RU"/>
                    </a:p>
                  </a:txBody>
                  <a:tcPr/>
                </a:tc>
                <a:tc hMerge="1">
                  <a:txBody>
                    <a:bodyPr/>
                    <a:lstStyle/>
                    <a:p>
                      <a:endParaRPr lang="ru-RU"/>
                    </a:p>
                  </a:txBody>
                  <a:tcPr/>
                </a:tc>
              </a:tr>
              <a:tr h="387656">
                <a:tc vMerge="1">
                  <a:txBody>
                    <a:bodyPr/>
                    <a:lstStyle/>
                    <a:p>
                      <a:endParaRPr lang="ru-RU"/>
                    </a:p>
                  </a:txBody>
                  <a:tcPr/>
                </a:tc>
                <a:tc>
                  <a:txBody>
                    <a:bodyPr/>
                    <a:lstStyle/>
                    <a:p>
                      <a:pPr algn="ctr"/>
                      <a:r>
                        <a:rPr lang="ru-RU" sz="1900" dirty="0" smtClean="0"/>
                        <a:t>2</a:t>
                      </a:r>
                      <a:endParaRPr lang="ru-RU" sz="1900" dirty="0"/>
                    </a:p>
                  </a:txBody>
                  <a:tcPr marL="118812" marR="118812" marT="47793" marB="47793"/>
                </a:tc>
                <a:tc>
                  <a:txBody>
                    <a:bodyPr/>
                    <a:lstStyle/>
                    <a:p>
                      <a:pPr algn="ctr"/>
                      <a:r>
                        <a:rPr lang="ru-RU" sz="1900" dirty="0" smtClean="0"/>
                        <a:t>3</a:t>
                      </a:r>
                      <a:endParaRPr lang="ru-RU" sz="1900" dirty="0"/>
                    </a:p>
                  </a:txBody>
                  <a:tcPr marL="118812" marR="118812" marT="47793" marB="47793"/>
                </a:tc>
                <a:tc>
                  <a:txBody>
                    <a:bodyPr/>
                    <a:lstStyle/>
                    <a:p>
                      <a:pPr algn="ctr"/>
                      <a:r>
                        <a:rPr lang="ru-RU" sz="1900" dirty="0" smtClean="0"/>
                        <a:t>4</a:t>
                      </a:r>
                      <a:endParaRPr lang="ru-RU" sz="1900" dirty="0"/>
                    </a:p>
                  </a:txBody>
                  <a:tcPr marL="118812" marR="118812" marT="47793" marB="47793"/>
                </a:tc>
                <a:tc>
                  <a:txBody>
                    <a:bodyPr/>
                    <a:lstStyle/>
                    <a:p>
                      <a:pPr algn="ctr"/>
                      <a:r>
                        <a:rPr lang="ru-RU" sz="1900" dirty="0" smtClean="0"/>
                        <a:t>5</a:t>
                      </a:r>
                      <a:endParaRPr lang="ru-RU" sz="1900" dirty="0"/>
                    </a:p>
                  </a:txBody>
                  <a:tcPr marL="118812" marR="118812" marT="47793" marB="47793"/>
                </a:tc>
                <a:tc>
                  <a:txBody>
                    <a:bodyPr/>
                    <a:lstStyle/>
                    <a:p>
                      <a:pPr algn="ctr"/>
                      <a:r>
                        <a:rPr lang="ru-RU" sz="1900" dirty="0" smtClean="0"/>
                        <a:t>2</a:t>
                      </a:r>
                      <a:endParaRPr lang="ru-RU" sz="1900" dirty="0"/>
                    </a:p>
                  </a:txBody>
                  <a:tcPr marL="118812" marR="118812" marT="47793" marB="47793"/>
                </a:tc>
                <a:tc>
                  <a:txBody>
                    <a:bodyPr/>
                    <a:lstStyle/>
                    <a:p>
                      <a:pPr algn="ctr"/>
                      <a:r>
                        <a:rPr lang="ru-RU" sz="1900" dirty="0" smtClean="0"/>
                        <a:t>3</a:t>
                      </a:r>
                      <a:endParaRPr lang="ru-RU" sz="1900" dirty="0"/>
                    </a:p>
                  </a:txBody>
                  <a:tcPr marL="118812" marR="118812" marT="47793" marB="47793"/>
                </a:tc>
                <a:tc>
                  <a:txBody>
                    <a:bodyPr/>
                    <a:lstStyle/>
                    <a:p>
                      <a:pPr algn="ctr"/>
                      <a:r>
                        <a:rPr lang="ru-RU" sz="1900" dirty="0" smtClean="0"/>
                        <a:t>4</a:t>
                      </a:r>
                      <a:endParaRPr lang="ru-RU" sz="1900" dirty="0"/>
                    </a:p>
                  </a:txBody>
                  <a:tcPr marL="118812" marR="118812" marT="47793" marB="47793"/>
                </a:tc>
                <a:tc>
                  <a:txBody>
                    <a:bodyPr/>
                    <a:lstStyle/>
                    <a:p>
                      <a:pPr algn="ctr"/>
                      <a:r>
                        <a:rPr lang="ru-RU" sz="1900" dirty="0" smtClean="0"/>
                        <a:t>5</a:t>
                      </a:r>
                      <a:endParaRPr lang="ru-RU" sz="1900" dirty="0"/>
                    </a:p>
                  </a:txBody>
                  <a:tcPr marL="118812" marR="118812" marT="47793" marB="47793"/>
                </a:tc>
              </a:tr>
              <a:tr h="387656">
                <a:tc>
                  <a:txBody>
                    <a:bodyPr/>
                    <a:lstStyle/>
                    <a:p>
                      <a:r>
                        <a:rPr lang="ru-RU" sz="1900" dirty="0" smtClean="0"/>
                        <a:t>4 </a:t>
                      </a:r>
                      <a:r>
                        <a:rPr lang="ru-RU" sz="1900" dirty="0" err="1" smtClean="0"/>
                        <a:t>кл</a:t>
                      </a:r>
                      <a:r>
                        <a:rPr lang="ru-RU" sz="1900" dirty="0" smtClean="0"/>
                        <a:t>. (2017-2018)</a:t>
                      </a:r>
                      <a:endParaRPr lang="ru-RU" sz="1900" dirty="0"/>
                    </a:p>
                  </a:txBody>
                  <a:tcPr marL="118812" marR="118812" marT="47793" marB="47793"/>
                </a:tc>
                <a:tc>
                  <a:txBody>
                    <a:bodyPr/>
                    <a:lstStyle/>
                    <a:p>
                      <a:pPr algn="ctr"/>
                      <a:r>
                        <a:rPr lang="ru-RU" sz="1700" dirty="0" smtClean="0"/>
                        <a:t>7,5</a:t>
                      </a:r>
                      <a:endParaRPr lang="ru-RU" sz="1700" dirty="0"/>
                    </a:p>
                  </a:txBody>
                  <a:tcPr marL="118812" marR="118812" marT="47793" marB="4779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700" dirty="0" smtClean="0"/>
                        <a:t>29,2</a:t>
                      </a:r>
                    </a:p>
                  </a:txBody>
                  <a:tcPr marL="118812" marR="118812" marT="47793" marB="47793"/>
                </a:tc>
                <a:tc>
                  <a:txBody>
                    <a:bodyPr/>
                    <a:lstStyle/>
                    <a:p>
                      <a:pPr algn="ctr"/>
                      <a:r>
                        <a:rPr lang="ru-RU" sz="1700" dirty="0" smtClean="0"/>
                        <a:t>46,6</a:t>
                      </a:r>
                      <a:endParaRPr lang="ru-RU" sz="1700" dirty="0"/>
                    </a:p>
                  </a:txBody>
                  <a:tcPr marL="118812" marR="118812" marT="47793" marB="47793"/>
                </a:tc>
                <a:tc>
                  <a:txBody>
                    <a:bodyPr/>
                    <a:lstStyle/>
                    <a:p>
                      <a:pPr algn="ctr"/>
                      <a:r>
                        <a:rPr lang="ru-RU" sz="1700" dirty="0" smtClean="0"/>
                        <a:t>16,8</a:t>
                      </a:r>
                      <a:endParaRPr lang="ru-RU" sz="1700" dirty="0"/>
                    </a:p>
                  </a:txBody>
                  <a:tcPr marL="118812" marR="118812" marT="47793" marB="47793"/>
                </a:tc>
                <a:tc>
                  <a:txBody>
                    <a:bodyPr/>
                    <a:lstStyle/>
                    <a:p>
                      <a:pPr algn="ctr"/>
                      <a:r>
                        <a:rPr lang="ru-RU" sz="1700" dirty="0" smtClean="0"/>
                        <a:t>2,7</a:t>
                      </a:r>
                      <a:endParaRPr lang="ru-RU" sz="1700" dirty="0"/>
                    </a:p>
                  </a:txBody>
                  <a:tcPr marL="118812" marR="118812" marT="47793" marB="47793"/>
                </a:tc>
                <a:tc>
                  <a:txBody>
                    <a:bodyPr/>
                    <a:lstStyle/>
                    <a:p>
                      <a:pPr algn="ctr"/>
                      <a:r>
                        <a:rPr lang="ru-RU" sz="1700" dirty="0" smtClean="0"/>
                        <a:t>20,2</a:t>
                      </a:r>
                      <a:endParaRPr lang="ru-RU" sz="1700" dirty="0"/>
                    </a:p>
                  </a:txBody>
                  <a:tcPr marL="118812" marR="118812" marT="47793" marB="47793"/>
                </a:tc>
                <a:tc>
                  <a:txBody>
                    <a:bodyPr/>
                    <a:lstStyle/>
                    <a:p>
                      <a:pPr algn="ctr"/>
                      <a:r>
                        <a:rPr lang="ru-RU" sz="1700" dirty="0" smtClean="0"/>
                        <a:t>28,7</a:t>
                      </a:r>
                      <a:endParaRPr lang="ru-RU" sz="1700" dirty="0"/>
                    </a:p>
                  </a:txBody>
                  <a:tcPr marL="118812" marR="118812" marT="47793" marB="47793"/>
                </a:tc>
                <a:tc>
                  <a:txBody>
                    <a:bodyPr/>
                    <a:lstStyle/>
                    <a:p>
                      <a:pPr algn="ctr"/>
                      <a:r>
                        <a:rPr lang="ru-RU" sz="1700" dirty="0" smtClean="0"/>
                        <a:t>48,4</a:t>
                      </a:r>
                      <a:endParaRPr lang="ru-RU" sz="1700" dirty="0"/>
                    </a:p>
                  </a:txBody>
                  <a:tcPr marL="118812" marR="118812" marT="47793" marB="47793"/>
                </a:tc>
              </a:tr>
              <a:tr h="387656">
                <a:tc>
                  <a:txBody>
                    <a:bodyPr/>
                    <a:lstStyle/>
                    <a:p>
                      <a:r>
                        <a:rPr lang="ru-RU" sz="1900" dirty="0" smtClean="0"/>
                        <a:t>5</a:t>
                      </a:r>
                      <a:r>
                        <a:rPr lang="ru-RU" sz="1900" baseline="0" dirty="0" smtClean="0"/>
                        <a:t> </a:t>
                      </a:r>
                      <a:r>
                        <a:rPr lang="ru-RU" sz="1900" baseline="0" dirty="0" err="1" smtClean="0"/>
                        <a:t>кл</a:t>
                      </a:r>
                      <a:r>
                        <a:rPr lang="ru-RU" sz="1900" baseline="0" dirty="0" smtClean="0"/>
                        <a:t>. (2018-2019)</a:t>
                      </a:r>
                      <a:endParaRPr lang="ru-RU" sz="1900" dirty="0"/>
                    </a:p>
                  </a:txBody>
                  <a:tcPr marL="118812" marR="118812" marT="47793" marB="47793"/>
                </a:tc>
                <a:tc>
                  <a:txBody>
                    <a:bodyPr/>
                    <a:lstStyle/>
                    <a:p>
                      <a:pPr algn="ctr"/>
                      <a:r>
                        <a:rPr lang="ru-RU" sz="1700" dirty="0" smtClean="0"/>
                        <a:t>27,8</a:t>
                      </a:r>
                      <a:endParaRPr lang="ru-RU" sz="1700" dirty="0"/>
                    </a:p>
                  </a:txBody>
                  <a:tcPr marL="118812" marR="118812" marT="47793" marB="47793"/>
                </a:tc>
                <a:tc>
                  <a:txBody>
                    <a:bodyPr/>
                    <a:lstStyle/>
                    <a:p>
                      <a:pPr algn="ctr"/>
                      <a:r>
                        <a:rPr lang="ru-RU" sz="1700" dirty="0" smtClean="0"/>
                        <a:t>38,4</a:t>
                      </a:r>
                      <a:endParaRPr lang="ru-RU" sz="1700" dirty="0"/>
                    </a:p>
                  </a:txBody>
                  <a:tcPr marL="118812" marR="118812" marT="47793" marB="47793"/>
                </a:tc>
                <a:tc>
                  <a:txBody>
                    <a:bodyPr/>
                    <a:lstStyle/>
                    <a:p>
                      <a:pPr algn="ctr"/>
                      <a:r>
                        <a:rPr lang="ru-RU" sz="1700" dirty="0" smtClean="0"/>
                        <a:t>26,6</a:t>
                      </a:r>
                      <a:endParaRPr lang="ru-RU" sz="1700" dirty="0"/>
                    </a:p>
                  </a:txBody>
                  <a:tcPr marL="118812" marR="118812" marT="47793" marB="47793"/>
                </a:tc>
                <a:tc>
                  <a:txBody>
                    <a:bodyPr/>
                    <a:lstStyle/>
                    <a:p>
                      <a:pPr algn="ctr"/>
                      <a:r>
                        <a:rPr lang="ru-RU" sz="1700" dirty="0" smtClean="0"/>
                        <a:t>7,1</a:t>
                      </a:r>
                      <a:endParaRPr lang="ru-RU" sz="1700" dirty="0"/>
                    </a:p>
                  </a:txBody>
                  <a:tcPr marL="118812" marR="118812" marT="47793" marB="47793"/>
                </a:tc>
                <a:tc>
                  <a:txBody>
                    <a:bodyPr/>
                    <a:lstStyle/>
                    <a:p>
                      <a:pPr algn="ctr"/>
                      <a:r>
                        <a:rPr lang="ru-RU" sz="1700" dirty="0" smtClean="0"/>
                        <a:t>23,5</a:t>
                      </a:r>
                      <a:endParaRPr lang="ru-RU" sz="1700" dirty="0"/>
                    </a:p>
                  </a:txBody>
                  <a:tcPr marL="118812" marR="118812" marT="47793" marB="47793"/>
                </a:tc>
                <a:tc>
                  <a:txBody>
                    <a:bodyPr/>
                    <a:lstStyle/>
                    <a:p>
                      <a:pPr algn="ctr"/>
                      <a:r>
                        <a:rPr lang="ru-RU" sz="1700" dirty="0" smtClean="0"/>
                        <a:t>32</a:t>
                      </a:r>
                      <a:endParaRPr lang="ru-RU" sz="1700" dirty="0"/>
                    </a:p>
                  </a:txBody>
                  <a:tcPr marL="118812" marR="118812" marT="47793" marB="47793"/>
                </a:tc>
                <a:tc>
                  <a:txBody>
                    <a:bodyPr/>
                    <a:lstStyle/>
                    <a:p>
                      <a:pPr algn="ctr"/>
                      <a:r>
                        <a:rPr lang="ru-RU" sz="1700" dirty="0" smtClean="0"/>
                        <a:t>27,6</a:t>
                      </a:r>
                      <a:endParaRPr lang="ru-RU" sz="1700" dirty="0"/>
                    </a:p>
                  </a:txBody>
                  <a:tcPr marL="118812" marR="118812" marT="47793" marB="47793"/>
                </a:tc>
                <a:tc>
                  <a:txBody>
                    <a:bodyPr/>
                    <a:lstStyle/>
                    <a:p>
                      <a:pPr algn="ctr"/>
                      <a:r>
                        <a:rPr lang="ru-RU" sz="1700" dirty="0" smtClean="0"/>
                        <a:t>16,8</a:t>
                      </a:r>
                      <a:endParaRPr lang="ru-RU" sz="1700" dirty="0"/>
                    </a:p>
                  </a:txBody>
                  <a:tcPr marL="118812" marR="118812" marT="47793" marB="47793"/>
                </a:tc>
              </a:tr>
            </a:tbl>
          </a:graphicData>
        </a:graphic>
      </p:graphicFrame>
      <p:graphicFrame>
        <p:nvGraphicFramePr>
          <p:cNvPr id="12" name="Таблица 11"/>
          <p:cNvGraphicFramePr>
            <a:graphicFrameLocks noGrp="1"/>
          </p:cNvGraphicFramePr>
          <p:nvPr/>
        </p:nvGraphicFramePr>
        <p:xfrm>
          <a:off x="233080" y="4335118"/>
          <a:ext cx="11507511" cy="1548968"/>
        </p:xfrm>
        <a:graphic>
          <a:graphicData uri="http://schemas.openxmlformats.org/drawingml/2006/table">
            <a:tbl>
              <a:tblPr firstRow="1" bandRow="1">
                <a:tableStyleId>{5C22544A-7EE6-4342-B048-85BDC9FD1C3A}</a:tableStyleId>
              </a:tblPr>
              <a:tblGrid>
                <a:gridCol w="3222105"/>
                <a:gridCol w="690450"/>
                <a:gridCol w="690450"/>
                <a:gridCol w="690450"/>
                <a:gridCol w="690450"/>
                <a:gridCol w="690450"/>
                <a:gridCol w="690450"/>
                <a:gridCol w="690450"/>
                <a:gridCol w="690450"/>
                <a:gridCol w="690450"/>
                <a:gridCol w="690450"/>
                <a:gridCol w="690450"/>
                <a:gridCol w="690456"/>
              </a:tblGrid>
              <a:tr h="387242">
                <a:tc rowSpan="2">
                  <a:txBody>
                    <a:bodyPr/>
                    <a:lstStyle/>
                    <a:p>
                      <a:pPr algn="ctr"/>
                      <a:endParaRPr lang="ru-RU" sz="1900" dirty="0"/>
                    </a:p>
                  </a:txBody>
                  <a:tcPr marL="118805" marR="118805" marT="47742" marB="47742">
                    <a:lnR w="12700" cap="flat" cmpd="sng" algn="ctr">
                      <a:solidFill>
                        <a:schemeClr val="bg1"/>
                      </a:solidFill>
                      <a:prstDash val="solid"/>
                      <a:round/>
                      <a:headEnd type="none" w="med" len="med"/>
                      <a:tailEnd type="none" w="med" len="med"/>
                    </a:lnR>
                  </a:tcPr>
                </a:tc>
                <a:tc gridSpan="4">
                  <a:txBody>
                    <a:bodyPr/>
                    <a:lstStyle/>
                    <a:p>
                      <a:pPr algn="ctr"/>
                      <a:r>
                        <a:rPr lang="ru-RU" sz="1900" dirty="0" smtClean="0"/>
                        <a:t>Русский язык (%)</a:t>
                      </a:r>
                      <a:endParaRPr lang="ru-RU" sz="1900" dirty="0"/>
                    </a:p>
                  </a:txBody>
                  <a:tcPr marL="118805" marR="118805" marT="47742" marB="47742">
                    <a:lnL w="12700" cap="flat" cmpd="sng" algn="ctr">
                      <a:solidFill>
                        <a:schemeClr val="bg1"/>
                      </a:solidFill>
                      <a:prstDash val="solid"/>
                      <a:round/>
                      <a:headEnd type="none" w="med" len="med"/>
                      <a:tailEnd type="none" w="med" len="med"/>
                    </a:ln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gridSpan="4">
                  <a:txBody>
                    <a:bodyPr/>
                    <a:lstStyle/>
                    <a:p>
                      <a:pPr algn="ctr"/>
                      <a:r>
                        <a:rPr lang="ru-RU" sz="1900" dirty="0" smtClean="0"/>
                        <a:t>Математика (%)</a:t>
                      </a:r>
                      <a:endParaRPr lang="ru-RU" sz="1900" dirty="0"/>
                    </a:p>
                  </a:txBody>
                  <a:tcPr marL="118805" marR="118805" marT="47742" marB="47742"/>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lang="ru-RU" sz="1900" dirty="0" smtClean="0"/>
                        <a:t>Биология (%)</a:t>
                      </a:r>
                      <a:endParaRPr lang="ru-RU" sz="1900" dirty="0"/>
                    </a:p>
                  </a:txBody>
                  <a:tcPr marL="118805" marR="118805" marT="47742" marB="47742"/>
                </a:tc>
                <a:tc hMerge="1">
                  <a:txBody>
                    <a:bodyPr/>
                    <a:lstStyle/>
                    <a:p>
                      <a:endParaRPr lang="ru-RU" dirty="0"/>
                    </a:p>
                  </a:txBody>
                  <a:tcPr/>
                </a:tc>
                <a:tc hMerge="1">
                  <a:txBody>
                    <a:bodyPr/>
                    <a:lstStyle/>
                    <a:p>
                      <a:endParaRPr lang="ru-RU"/>
                    </a:p>
                  </a:txBody>
                  <a:tcPr/>
                </a:tc>
                <a:tc hMerge="1">
                  <a:txBody>
                    <a:bodyPr/>
                    <a:lstStyle/>
                    <a:p>
                      <a:endParaRPr lang="ru-RU"/>
                    </a:p>
                  </a:txBody>
                  <a:tcPr/>
                </a:tc>
              </a:tr>
              <a:tr h="387242">
                <a:tc vMerge="1">
                  <a:txBody>
                    <a:bodyPr/>
                    <a:lstStyle/>
                    <a:p>
                      <a:pPr algn="ctr"/>
                      <a:endParaRPr lang="ru-RU" dirty="0"/>
                    </a:p>
                  </a:txBody>
                  <a:tcPr>
                    <a:lnR w="12700" cap="flat" cmpd="sng" algn="ctr">
                      <a:solidFill>
                        <a:schemeClr val="bg1"/>
                      </a:solidFill>
                      <a:prstDash val="solid"/>
                      <a:round/>
                      <a:headEnd type="none" w="med" len="med"/>
                      <a:tailEnd type="none" w="med" len="med"/>
                    </a:lnR>
                  </a:tcPr>
                </a:tc>
                <a:tc>
                  <a:txBody>
                    <a:bodyPr/>
                    <a:lstStyle/>
                    <a:p>
                      <a:pPr algn="ctr"/>
                      <a:r>
                        <a:rPr lang="ru-RU" sz="1900" dirty="0" smtClean="0"/>
                        <a:t>2</a:t>
                      </a:r>
                      <a:endParaRPr lang="ru-RU" sz="1900" dirty="0"/>
                    </a:p>
                  </a:txBody>
                  <a:tcPr marL="118805" marR="118805" marT="47742" marB="47742">
                    <a:lnL w="12700" cap="flat" cmpd="sng" algn="ctr">
                      <a:solidFill>
                        <a:schemeClr val="bg1"/>
                      </a:solidFill>
                      <a:prstDash val="solid"/>
                      <a:round/>
                      <a:headEnd type="none" w="med" len="med"/>
                      <a:tailEnd type="none" w="med" len="med"/>
                    </a:lnL>
                  </a:tcPr>
                </a:tc>
                <a:tc>
                  <a:txBody>
                    <a:bodyPr/>
                    <a:lstStyle/>
                    <a:p>
                      <a:pPr algn="ctr"/>
                      <a:r>
                        <a:rPr lang="ru-RU" sz="1900" dirty="0" smtClean="0"/>
                        <a:t>3</a:t>
                      </a:r>
                      <a:endParaRPr lang="ru-RU" sz="1900" dirty="0"/>
                    </a:p>
                  </a:txBody>
                  <a:tcPr marL="118805" marR="118805" marT="47742" marB="47742"/>
                </a:tc>
                <a:tc>
                  <a:txBody>
                    <a:bodyPr/>
                    <a:lstStyle/>
                    <a:p>
                      <a:pPr algn="ctr"/>
                      <a:r>
                        <a:rPr lang="ru-RU" sz="1900" dirty="0" smtClean="0"/>
                        <a:t>4</a:t>
                      </a:r>
                      <a:endParaRPr lang="ru-RU" sz="1900" dirty="0"/>
                    </a:p>
                  </a:txBody>
                  <a:tcPr marL="118805" marR="118805" marT="47742" marB="47742"/>
                </a:tc>
                <a:tc>
                  <a:txBody>
                    <a:bodyPr/>
                    <a:lstStyle/>
                    <a:p>
                      <a:pPr algn="ctr"/>
                      <a:r>
                        <a:rPr lang="ru-RU" sz="1900" dirty="0" smtClean="0"/>
                        <a:t>5</a:t>
                      </a:r>
                      <a:endParaRPr lang="ru-RU" sz="1900" dirty="0"/>
                    </a:p>
                  </a:txBody>
                  <a:tcPr marL="118805" marR="118805" marT="47742" marB="47742"/>
                </a:tc>
                <a:tc>
                  <a:txBody>
                    <a:bodyPr/>
                    <a:lstStyle/>
                    <a:p>
                      <a:pPr algn="ctr"/>
                      <a:r>
                        <a:rPr lang="ru-RU" sz="1900" dirty="0" smtClean="0"/>
                        <a:t>2</a:t>
                      </a:r>
                      <a:endParaRPr lang="ru-RU" sz="1900" dirty="0"/>
                    </a:p>
                  </a:txBody>
                  <a:tcPr marL="118805" marR="118805" marT="47742" marB="47742"/>
                </a:tc>
                <a:tc>
                  <a:txBody>
                    <a:bodyPr/>
                    <a:lstStyle/>
                    <a:p>
                      <a:pPr algn="ctr"/>
                      <a:r>
                        <a:rPr lang="ru-RU" sz="1900" dirty="0" smtClean="0"/>
                        <a:t>3</a:t>
                      </a:r>
                      <a:endParaRPr lang="ru-RU" sz="1900" dirty="0"/>
                    </a:p>
                  </a:txBody>
                  <a:tcPr marL="118805" marR="118805" marT="47742" marB="47742"/>
                </a:tc>
                <a:tc>
                  <a:txBody>
                    <a:bodyPr/>
                    <a:lstStyle/>
                    <a:p>
                      <a:pPr algn="ctr"/>
                      <a:r>
                        <a:rPr lang="ru-RU" sz="1900" dirty="0" smtClean="0"/>
                        <a:t>4</a:t>
                      </a:r>
                      <a:endParaRPr lang="ru-RU" sz="1900" dirty="0"/>
                    </a:p>
                  </a:txBody>
                  <a:tcPr marL="118805" marR="118805" marT="47742" marB="47742"/>
                </a:tc>
                <a:tc>
                  <a:txBody>
                    <a:bodyPr/>
                    <a:lstStyle/>
                    <a:p>
                      <a:pPr algn="ctr"/>
                      <a:r>
                        <a:rPr lang="ru-RU" sz="1900" dirty="0" smtClean="0"/>
                        <a:t>5</a:t>
                      </a:r>
                      <a:endParaRPr lang="ru-RU" sz="1900" dirty="0"/>
                    </a:p>
                  </a:txBody>
                  <a:tcPr marL="118805" marR="118805" marT="47742" marB="47742"/>
                </a:tc>
                <a:tc>
                  <a:txBody>
                    <a:bodyPr/>
                    <a:lstStyle/>
                    <a:p>
                      <a:pPr algn="ctr"/>
                      <a:r>
                        <a:rPr lang="ru-RU" sz="1900" dirty="0" smtClean="0"/>
                        <a:t>2</a:t>
                      </a:r>
                      <a:endParaRPr lang="ru-RU" sz="1900" dirty="0"/>
                    </a:p>
                  </a:txBody>
                  <a:tcPr marL="118805" marR="118805" marT="47742" marB="47742"/>
                </a:tc>
                <a:tc>
                  <a:txBody>
                    <a:bodyPr/>
                    <a:lstStyle/>
                    <a:p>
                      <a:pPr algn="ctr"/>
                      <a:r>
                        <a:rPr lang="ru-RU" sz="1900" dirty="0" smtClean="0"/>
                        <a:t>3</a:t>
                      </a:r>
                      <a:endParaRPr lang="ru-RU" sz="1900" dirty="0"/>
                    </a:p>
                  </a:txBody>
                  <a:tcPr marL="118805" marR="118805" marT="47742" marB="47742"/>
                </a:tc>
                <a:tc>
                  <a:txBody>
                    <a:bodyPr/>
                    <a:lstStyle/>
                    <a:p>
                      <a:pPr algn="ctr"/>
                      <a:r>
                        <a:rPr lang="ru-RU" sz="1900" dirty="0" smtClean="0"/>
                        <a:t>4</a:t>
                      </a:r>
                      <a:endParaRPr lang="ru-RU" sz="1900" dirty="0"/>
                    </a:p>
                  </a:txBody>
                  <a:tcPr marL="118805" marR="118805" marT="47742" marB="47742"/>
                </a:tc>
                <a:tc>
                  <a:txBody>
                    <a:bodyPr/>
                    <a:lstStyle/>
                    <a:p>
                      <a:pPr algn="ctr"/>
                      <a:r>
                        <a:rPr lang="ru-RU" sz="1900" dirty="0" smtClean="0"/>
                        <a:t>5</a:t>
                      </a:r>
                      <a:endParaRPr lang="ru-RU" sz="1900" dirty="0"/>
                    </a:p>
                  </a:txBody>
                  <a:tcPr marL="118805" marR="118805" marT="47742" marB="47742"/>
                </a:tc>
              </a:tr>
              <a:tr h="387242">
                <a:tc>
                  <a:txBody>
                    <a:bodyPr/>
                    <a:lstStyle/>
                    <a:p>
                      <a:pPr algn="ctr"/>
                      <a:r>
                        <a:rPr lang="ru-RU" sz="1900" dirty="0" smtClean="0"/>
                        <a:t>5 </a:t>
                      </a:r>
                      <a:r>
                        <a:rPr lang="ru-RU" sz="1900" dirty="0" err="1" smtClean="0"/>
                        <a:t>кл</a:t>
                      </a:r>
                      <a:r>
                        <a:rPr lang="ru-RU" sz="1900" dirty="0" smtClean="0"/>
                        <a:t>. (2017-2018)</a:t>
                      </a:r>
                      <a:endParaRPr lang="ru-RU" sz="1900" dirty="0"/>
                    </a:p>
                  </a:txBody>
                  <a:tcPr marL="118805" marR="118805" marT="47742" marB="47742">
                    <a:lnR w="12700" cap="flat" cmpd="sng" algn="ctr">
                      <a:solidFill>
                        <a:schemeClr val="bg1"/>
                      </a:solidFill>
                      <a:prstDash val="solid"/>
                      <a:round/>
                      <a:headEnd type="none" w="med" len="med"/>
                      <a:tailEnd type="none" w="med" len="med"/>
                    </a:lnR>
                  </a:tcPr>
                </a:tc>
                <a:tc>
                  <a:txBody>
                    <a:bodyPr/>
                    <a:lstStyle/>
                    <a:p>
                      <a:pPr algn="ctr"/>
                      <a:r>
                        <a:rPr lang="ru-RU" sz="1600" dirty="0" smtClean="0"/>
                        <a:t>24,9</a:t>
                      </a:r>
                      <a:endParaRPr lang="ru-RU" sz="1600" dirty="0"/>
                    </a:p>
                  </a:txBody>
                  <a:tcPr marL="118805" marR="118805" marT="47742" marB="47742">
                    <a:lnL w="12700" cap="flat" cmpd="sng" algn="ctr">
                      <a:solidFill>
                        <a:schemeClr val="bg1"/>
                      </a:solidFill>
                      <a:prstDash val="solid"/>
                      <a:round/>
                      <a:headEnd type="none" w="med" len="med"/>
                      <a:tailEnd type="none" w="med" len="med"/>
                    </a:lnL>
                  </a:tcPr>
                </a:tc>
                <a:tc>
                  <a:txBody>
                    <a:bodyPr/>
                    <a:lstStyle/>
                    <a:p>
                      <a:pPr algn="ctr"/>
                      <a:r>
                        <a:rPr lang="ru-RU" sz="1600" dirty="0" smtClean="0"/>
                        <a:t>38,3</a:t>
                      </a:r>
                      <a:endParaRPr lang="ru-RU" sz="1600" dirty="0"/>
                    </a:p>
                  </a:txBody>
                  <a:tcPr marL="118805" marR="118805" marT="47742" marB="47742"/>
                </a:tc>
                <a:tc>
                  <a:txBody>
                    <a:bodyPr/>
                    <a:lstStyle/>
                    <a:p>
                      <a:pPr algn="ctr"/>
                      <a:r>
                        <a:rPr lang="ru-RU" sz="1600" dirty="0" smtClean="0"/>
                        <a:t>27,8</a:t>
                      </a:r>
                      <a:endParaRPr lang="ru-RU" sz="1600" dirty="0"/>
                    </a:p>
                  </a:txBody>
                  <a:tcPr marL="118805" marR="118805" marT="47742" marB="47742"/>
                </a:tc>
                <a:tc>
                  <a:txBody>
                    <a:bodyPr/>
                    <a:lstStyle/>
                    <a:p>
                      <a:pPr algn="ctr"/>
                      <a:r>
                        <a:rPr lang="ru-RU" sz="1600" dirty="0" smtClean="0"/>
                        <a:t>9</a:t>
                      </a:r>
                      <a:endParaRPr lang="ru-RU" sz="1600" dirty="0"/>
                    </a:p>
                  </a:txBody>
                  <a:tcPr marL="118805" marR="118805" marT="47742" marB="47742"/>
                </a:tc>
                <a:tc>
                  <a:txBody>
                    <a:bodyPr/>
                    <a:lstStyle/>
                    <a:p>
                      <a:pPr algn="ctr"/>
                      <a:r>
                        <a:rPr lang="ru-RU" sz="1600" dirty="0" smtClean="0"/>
                        <a:t>22,9</a:t>
                      </a:r>
                      <a:endParaRPr lang="ru-RU" sz="1600" dirty="0"/>
                    </a:p>
                  </a:txBody>
                  <a:tcPr marL="118805" marR="118805" marT="47742" marB="47742"/>
                </a:tc>
                <a:tc>
                  <a:txBody>
                    <a:bodyPr/>
                    <a:lstStyle/>
                    <a:p>
                      <a:pPr algn="ctr"/>
                      <a:r>
                        <a:rPr lang="ru-RU" sz="1600" dirty="0" smtClean="0"/>
                        <a:t>40,3</a:t>
                      </a:r>
                      <a:endParaRPr lang="ru-RU" sz="1600" dirty="0"/>
                    </a:p>
                  </a:txBody>
                  <a:tcPr marL="118805" marR="118805" marT="47742" marB="47742"/>
                </a:tc>
                <a:tc>
                  <a:txBody>
                    <a:bodyPr/>
                    <a:lstStyle/>
                    <a:p>
                      <a:pPr algn="ctr"/>
                      <a:r>
                        <a:rPr lang="ru-RU" sz="1600" dirty="0" smtClean="0"/>
                        <a:t>26,9</a:t>
                      </a:r>
                      <a:endParaRPr lang="ru-RU" sz="1600" dirty="0"/>
                    </a:p>
                  </a:txBody>
                  <a:tcPr marL="118805" marR="118805" marT="47742" marB="47742"/>
                </a:tc>
                <a:tc>
                  <a:txBody>
                    <a:bodyPr/>
                    <a:lstStyle/>
                    <a:p>
                      <a:pPr algn="ctr"/>
                      <a:r>
                        <a:rPr lang="ru-RU" sz="1600" dirty="0" smtClean="0"/>
                        <a:t>9,8</a:t>
                      </a:r>
                      <a:endParaRPr lang="ru-RU" sz="1600" dirty="0"/>
                    </a:p>
                  </a:txBody>
                  <a:tcPr marL="118805" marR="118805" marT="47742" marB="47742"/>
                </a:tc>
                <a:tc>
                  <a:txBody>
                    <a:bodyPr/>
                    <a:lstStyle/>
                    <a:p>
                      <a:pPr algn="ctr"/>
                      <a:r>
                        <a:rPr lang="ru-RU" sz="1600" dirty="0" smtClean="0"/>
                        <a:t>4,6</a:t>
                      </a:r>
                      <a:endParaRPr lang="ru-RU" sz="1600" dirty="0"/>
                    </a:p>
                  </a:txBody>
                  <a:tcPr marL="118805" marR="118805" marT="47742" marB="47742"/>
                </a:tc>
                <a:tc>
                  <a:txBody>
                    <a:bodyPr/>
                    <a:lstStyle/>
                    <a:p>
                      <a:pPr algn="ctr"/>
                      <a:r>
                        <a:rPr lang="ru-RU" sz="1600" dirty="0" smtClean="0"/>
                        <a:t>43,6</a:t>
                      </a:r>
                      <a:endParaRPr lang="ru-RU" sz="1600" dirty="0"/>
                    </a:p>
                  </a:txBody>
                  <a:tcPr marL="118805" marR="118805" marT="47742" marB="47742"/>
                </a:tc>
                <a:tc>
                  <a:txBody>
                    <a:bodyPr/>
                    <a:lstStyle/>
                    <a:p>
                      <a:pPr algn="ctr"/>
                      <a:r>
                        <a:rPr lang="ru-RU" sz="1600" dirty="0" smtClean="0"/>
                        <a:t>47,6</a:t>
                      </a:r>
                      <a:endParaRPr lang="ru-RU" sz="1600" dirty="0"/>
                    </a:p>
                  </a:txBody>
                  <a:tcPr marL="118805" marR="118805" marT="47742" marB="47742"/>
                </a:tc>
                <a:tc>
                  <a:txBody>
                    <a:bodyPr/>
                    <a:lstStyle/>
                    <a:p>
                      <a:pPr algn="ctr"/>
                      <a:r>
                        <a:rPr lang="ru-RU" sz="1600" dirty="0" smtClean="0"/>
                        <a:t>4,1</a:t>
                      </a:r>
                      <a:endParaRPr lang="ru-RU" sz="1600" dirty="0"/>
                    </a:p>
                  </a:txBody>
                  <a:tcPr marL="118805" marR="118805" marT="47742" marB="47742"/>
                </a:tc>
              </a:tr>
              <a:tr h="387242">
                <a:tc>
                  <a:txBody>
                    <a:bodyPr/>
                    <a:lstStyle/>
                    <a:p>
                      <a:pPr algn="ctr"/>
                      <a:r>
                        <a:rPr lang="ru-RU" sz="1900" dirty="0" smtClean="0"/>
                        <a:t>6 </a:t>
                      </a:r>
                      <a:r>
                        <a:rPr lang="ru-RU" sz="1900" dirty="0" err="1" smtClean="0"/>
                        <a:t>кл</a:t>
                      </a:r>
                      <a:r>
                        <a:rPr lang="ru-RU" sz="1900" dirty="0" smtClean="0"/>
                        <a:t>. (2018-2019)</a:t>
                      </a:r>
                      <a:endParaRPr lang="ru-RU" sz="1900" dirty="0"/>
                    </a:p>
                  </a:txBody>
                  <a:tcPr marL="118805" marR="118805" marT="47742" marB="47742">
                    <a:lnR w="12700" cap="flat" cmpd="sng" algn="ctr">
                      <a:solidFill>
                        <a:schemeClr val="bg1"/>
                      </a:solidFill>
                      <a:prstDash val="solid"/>
                      <a:round/>
                      <a:headEnd type="none" w="med" len="med"/>
                      <a:tailEnd type="none" w="med" len="med"/>
                    </a:lnR>
                  </a:tcPr>
                </a:tc>
                <a:tc>
                  <a:txBody>
                    <a:bodyPr/>
                    <a:lstStyle/>
                    <a:p>
                      <a:pPr algn="ctr"/>
                      <a:r>
                        <a:rPr lang="ru-RU" sz="1600" dirty="0" smtClean="0"/>
                        <a:t>26,1</a:t>
                      </a:r>
                      <a:endParaRPr lang="ru-RU" sz="1600" dirty="0"/>
                    </a:p>
                  </a:txBody>
                  <a:tcPr marL="118805" marR="118805" marT="47742" marB="47742">
                    <a:lnL w="12700" cap="flat" cmpd="sng" algn="ctr">
                      <a:solidFill>
                        <a:schemeClr val="bg1"/>
                      </a:solidFill>
                      <a:prstDash val="solid"/>
                      <a:round/>
                      <a:headEnd type="none" w="med" len="med"/>
                      <a:tailEnd type="none" w="med" len="med"/>
                    </a:lnL>
                  </a:tcPr>
                </a:tc>
                <a:tc>
                  <a:txBody>
                    <a:bodyPr/>
                    <a:lstStyle/>
                    <a:p>
                      <a:pPr algn="ctr"/>
                      <a:r>
                        <a:rPr lang="ru-RU" sz="1600" dirty="0" smtClean="0"/>
                        <a:t>34,9</a:t>
                      </a:r>
                      <a:endParaRPr lang="ru-RU" sz="1600" dirty="0"/>
                    </a:p>
                  </a:txBody>
                  <a:tcPr marL="118805" marR="118805" marT="47742" marB="47742"/>
                </a:tc>
                <a:tc>
                  <a:txBody>
                    <a:bodyPr/>
                    <a:lstStyle/>
                    <a:p>
                      <a:pPr algn="ctr"/>
                      <a:r>
                        <a:rPr lang="ru-RU" sz="1600" dirty="0" smtClean="0"/>
                        <a:t>30,3</a:t>
                      </a:r>
                      <a:endParaRPr lang="ru-RU" sz="1600" dirty="0"/>
                    </a:p>
                  </a:txBody>
                  <a:tcPr marL="118805" marR="118805" marT="47742" marB="47742"/>
                </a:tc>
                <a:tc>
                  <a:txBody>
                    <a:bodyPr/>
                    <a:lstStyle/>
                    <a:p>
                      <a:pPr algn="ctr"/>
                      <a:r>
                        <a:rPr lang="ru-RU" sz="1600" dirty="0" smtClean="0"/>
                        <a:t>8,7</a:t>
                      </a:r>
                      <a:endParaRPr lang="ru-RU" sz="1600" dirty="0"/>
                    </a:p>
                  </a:txBody>
                  <a:tcPr marL="118805" marR="118805" marT="47742" marB="47742"/>
                </a:tc>
                <a:tc>
                  <a:txBody>
                    <a:bodyPr/>
                    <a:lstStyle/>
                    <a:p>
                      <a:pPr algn="ctr"/>
                      <a:r>
                        <a:rPr lang="ru-RU" sz="1600" dirty="0" smtClean="0"/>
                        <a:t>22,8</a:t>
                      </a:r>
                      <a:endParaRPr lang="ru-RU" sz="1600" dirty="0"/>
                    </a:p>
                  </a:txBody>
                  <a:tcPr marL="118805" marR="118805" marT="47742" marB="47742"/>
                </a:tc>
                <a:tc>
                  <a:txBody>
                    <a:bodyPr/>
                    <a:lstStyle/>
                    <a:p>
                      <a:pPr algn="ctr"/>
                      <a:r>
                        <a:rPr lang="ru-RU" sz="1600" dirty="0" smtClean="0"/>
                        <a:t>38,7</a:t>
                      </a:r>
                      <a:endParaRPr lang="ru-RU" sz="1600" dirty="0"/>
                    </a:p>
                  </a:txBody>
                  <a:tcPr marL="118805" marR="118805" marT="47742" marB="47742"/>
                </a:tc>
                <a:tc>
                  <a:txBody>
                    <a:bodyPr/>
                    <a:lstStyle/>
                    <a:p>
                      <a:pPr algn="ctr"/>
                      <a:r>
                        <a:rPr lang="ru-RU" sz="1600" dirty="0" smtClean="0"/>
                        <a:t>31,6</a:t>
                      </a:r>
                      <a:endParaRPr lang="ru-RU" sz="1600" dirty="0"/>
                    </a:p>
                  </a:txBody>
                  <a:tcPr marL="118805" marR="118805" marT="47742" marB="47742"/>
                </a:tc>
                <a:tc>
                  <a:txBody>
                    <a:bodyPr/>
                    <a:lstStyle/>
                    <a:p>
                      <a:pPr algn="ctr"/>
                      <a:r>
                        <a:rPr lang="ru-RU" sz="1600" dirty="0" smtClean="0"/>
                        <a:t>6,9</a:t>
                      </a:r>
                      <a:endParaRPr lang="ru-RU" sz="1600" dirty="0"/>
                    </a:p>
                  </a:txBody>
                  <a:tcPr marL="118805" marR="118805" marT="47742" marB="47742"/>
                </a:tc>
                <a:tc>
                  <a:txBody>
                    <a:bodyPr/>
                    <a:lstStyle/>
                    <a:p>
                      <a:pPr algn="ctr"/>
                      <a:r>
                        <a:rPr lang="ru-RU" sz="1600" dirty="0" smtClean="0"/>
                        <a:t>15,9</a:t>
                      </a:r>
                      <a:endParaRPr lang="ru-RU" sz="1600" dirty="0"/>
                    </a:p>
                  </a:txBody>
                  <a:tcPr marL="118805" marR="118805" marT="47742" marB="47742"/>
                </a:tc>
                <a:tc>
                  <a:txBody>
                    <a:bodyPr/>
                    <a:lstStyle/>
                    <a:p>
                      <a:pPr algn="ctr"/>
                      <a:r>
                        <a:rPr lang="ru-RU" sz="1600" dirty="0" smtClean="0"/>
                        <a:t>36,9</a:t>
                      </a:r>
                      <a:endParaRPr lang="ru-RU" sz="1600" dirty="0"/>
                    </a:p>
                  </a:txBody>
                  <a:tcPr marL="118805" marR="118805" marT="47742" marB="47742"/>
                </a:tc>
                <a:tc>
                  <a:txBody>
                    <a:bodyPr/>
                    <a:lstStyle/>
                    <a:p>
                      <a:pPr algn="ctr"/>
                      <a:r>
                        <a:rPr lang="ru-RU" sz="1600" dirty="0" smtClean="0"/>
                        <a:t>31,6</a:t>
                      </a:r>
                      <a:endParaRPr lang="ru-RU" sz="1600" dirty="0"/>
                    </a:p>
                  </a:txBody>
                  <a:tcPr marL="118805" marR="118805" marT="47742" marB="47742"/>
                </a:tc>
                <a:tc>
                  <a:txBody>
                    <a:bodyPr/>
                    <a:lstStyle/>
                    <a:p>
                      <a:pPr algn="ctr"/>
                      <a:r>
                        <a:rPr lang="ru-RU" sz="1600" dirty="0" smtClean="0"/>
                        <a:t>15,6</a:t>
                      </a:r>
                      <a:endParaRPr lang="ru-RU" sz="1600" dirty="0"/>
                    </a:p>
                  </a:txBody>
                  <a:tcPr marL="118805" marR="118805" marT="47742" marB="47742"/>
                </a:tc>
              </a:tr>
            </a:tbl>
          </a:graphicData>
        </a:graphic>
      </p:graphicFrame>
    </p:spTree>
    <p:extLst>
      <p:ext uri="{BB962C8B-B14F-4D97-AF65-F5344CB8AC3E}">
        <p14:creationId xmlns:p14="http://schemas.microsoft.com/office/powerpoint/2010/main" val="3184900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Диаграмма 8"/>
          <p:cNvGraphicFramePr>
            <a:graphicFrameLocks/>
          </p:cNvGraphicFramePr>
          <p:nvPr/>
        </p:nvGraphicFramePr>
        <p:xfrm>
          <a:off x="-206263" y="1573846"/>
          <a:ext cx="7710177" cy="5069799"/>
        </p:xfrm>
        <a:graphic>
          <a:graphicData uri="http://schemas.openxmlformats.org/presentationml/2006/ole">
            <mc:AlternateContent xmlns:mc="http://schemas.openxmlformats.org/markup-compatibility/2006">
              <mc:Choice xmlns:v="urn:schemas-microsoft-com:vml" Requires="v">
                <p:oleObj spid="_x0000_s1026" r:id="rId4" imgW="5931922" imgH="4852837" progId="Excel.Chart.8">
                  <p:embed/>
                </p:oleObj>
              </mc:Choice>
              <mc:Fallback>
                <p:oleObj r:id="rId4" imgW="5931922" imgH="485283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63" y="1573846"/>
                        <a:ext cx="7710177" cy="506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Заголовок 1"/>
          <p:cNvSpPr>
            <a:spLocks noGrp="1"/>
          </p:cNvSpPr>
          <p:nvPr>
            <p:ph type="ctrTitle"/>
          </p:nvPr>
        </p:nvSpPr>
        <p:spPr>
          <a:xfrm>
            <a:off x="0" y="197353"/>
            <a:ext cx="10430809" cy="1066366"/>
          </a:xfrm>
        </p:spPr>
        <p:txBody>
          <a:bodyPr rtlCol="0">
            <a:noAutofit/>
          </a:bodyPr>
          <a:lstStyle/>
          <a:p>
            <a:pPr algn="l">
              <a:defRPr/>
            </a:pPr>
            <a:r>
              <a:rPr lang="ru-RU" sz="2900" dirty="0">
                <a:solidFill>
                  <a:schemeClr val="tx2">
                    <a:lumMod val="75000"/>
                  </a:schemeClr>
                </a:solidFill>
                <a:latin typeface="Arial Black" pitchFamily="34" charset="0"/>
              </a:rPr>
              <a:t>Соответствие отметок по журналу</a:t>
            </a:r>
          </a:p>
        </p:txBody>
      </p:sp>
      <p:graphicFrame>
        <p:nvGraphicFramePr>
          <p:cNvPr id="40967" name="Диаграмма 11"/>
          <p:cNvGraphicFramePr>
            <a:graphicFrameLocks/>
          </p:cNvGraphicFramePr>
          <p:nvPr/>
        </p:nvGraphicFramePr>
        <p:xfrm>
          <a:off x="6715981" y="2099564"/>
          <a:ext cx="5230874" cy="4092988"/>
        </p:xfrm>
        <a:graphic>
          <a:graphicData uri="http://schemas.openxmlformats.org/presentationml/2006/ole">
            <mc:AlternateContent xmlns:mc="http://schemas.openxmlformats.org/markup-compatibility/2006">
              <mc:Choice xmlns:v="urn:schemas-microsoft-com:vml" Requires="v">
                <p:oleObj spid="_x0000_s1027" r:id="rId7" imgW="4023709" imgH="3913971" progId="Excel.Chart.8">
                  <p:embed/>
                </p:oleObj>
              </mc:Choice>
              <mc:Fallback>
                <p:oleObj r:id="rId7" imgW="4023709" imgH="391397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5981" y="2099564"/>
                        <a:ext cx="5230874" cy="40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1793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9371" y="1852018"/>
            <a:ext cx="6220701" cy="50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47442" y="422898"/>
            <a:ext cx="10430808" cy="1068025"/>
          </a:xfrm>
        </p:spPr>
        <p:txBody>
          <a:bodyPr rtlCol="0">
            <a:noAutofit/>
          </a:bodyPr>
          <a:lstStyle/>
          <a:p>
            <a:pPr algn="l">
              <a:defRPr/>
            </a:pPr>
            <a:r>
              <a:rPr lang="ru-RU" sz="2900" dirty="0">
                <a:solidFill>
                  <a:schemeClr val="tx2">
                    <a:lumMod val="75000"/>
                  </a:schemeClr>
                </a:solidFill>
                <a:latin typeface="Arial Black" pitchFamily="34" charset="0"/>
              </a:rPr>
              <a:t>Соответствие отметок по журналу</a:t>
            </a:r>
          </a:p>
        </p:txBody>
      </p:sp>
      <p:graphicFrame>
        <p:nvGraphicFramePr>
          <p:cNvPr id="41991" name="Диаграмма 8"/>
          <p:cNvGraphicFramePr>
            <a:graphicFrameLocks/>
          </p:cNvGraphicFramePr>
          <p:nvPr/>
        </p:nvGraphicFramePr>
        <p:xfrm>
          <a:off x="-206264" y="1573846"/>
          <a:ext cx="7522476" cy="5069799"/>
        </p:xfrm>
        <a:graphic>
          <a:graphicData uri="http://schemas.openxmlformats.org/presentationml/2006/ole">
            <mc:AlternateContent xmlns:mc="http://schemas.openxmlformats.org/markup-compatibility/2006">
              <mc:Choice xmlns:v="urn:schemas-microsoft-com:vml" Requires="v">
                <p:oleObj spid="_x0000_s2050" r:id="rId5" imgW="5791702" imgH="4852837" progId="Excel.Chart.8">
                  <p:embed/>
                </p:oleObj>
              </mc:Choice>
              <mc:Fallback>
                <p:oleObj r:id="rId5" imgW="5791702" imgH="485283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264" y="1573846"/>
                        <a:ext cx="7522476" cy="506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2" name="Диаграмма 11"/>
          <p:cNvGraphicFramePr>
            <a:graphicFrameLocks/>
          </p:cNvGraphicFramePr>
          <p:nvPr/>
        </p:nvGraphicFramePr>
        <p:xfrm>
          <a:off x="6810863" y="2175853"/>
          <a:ext cx="5135992" cy="4016701"/>
        </p:xfrm>
        <a:graphic>
          <a:graphicData uri="http://schemas.openxmlformats.org/presentationml/2006/ole">
            <mc:AlternateContent xmlns:mc="http://schemas.openxmlformats.org/markup-compatibility/2006">
              <mc:Choice xmlns:v="urn:schemas-microsoft-com:vml" Requires="v">
                <p:oleObj spid="_x0000_s2051" r:id="rId8" imgW="3950550" imgH="3840813" progId="Excel.Chart.8">
                  <p:embed/>
                </p:oleObj>
              </mc:Choice>
              <mc:Fallback>
                <p:oleObj r:id="rId8" imgW="3950550" imgH="3840813"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863" y="2175853"/>
                        <a:ext cx="5135992" cy="40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9376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9371" y="1852018"/>
            <a:ext cx="6220701" cy="50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0" y="197353"/>
            <a:ext cx="10430809" cy="1066366"/>
          </a:xfrm>
        </p:spPr>
        <p:txBody>
          <a:bodyPr rtlCol="0">
            <a:noAutofit/>
          </a:bodyPr>
          <a:lstStyle/>
          <a:p>
            <a:pPr algn="l">
              <a:defRPr/>
            </a:pPr>
            <a:r>
              <a:rPr lang="ru-RU" sz="2900" dirty="0">
                <a:solidFill>
                  <a:schemeClr val="tx2">
                    <a:lumMod val="75000"/>
                  </a:schemeClr>
                </a:solidFill>
                <a:latin typeface="Arial Black" pitchFamily="34" charset="0"/>
              </a:rPr>
              <a:t>Соответствие отметок по журналу</a:t>
            </a:r>
          </a:p>
        </p:txBody>
      </p:sp>
      <p:graphicFrame>
        <p:nvGraphicFramePr>
          <p:cNvPr id="43015" name="Диаграмма 8"/>
          <p:cNvGraphicFramePr>
            <a:graphicFrameLocks/>
          </p:cNvGraphicFramePr>
          <p:nvPr/>
        </p:nvGraphicFramePr>
        <p:xfrm>
          <a:off x="-206264" y="1573846"/>
          <a:ext cx="7522476" cy="5069799"/>
        </p:xfrm>
        <a:graphic>
          <a:graphicData uri="http://schemas.openxmlformats.org/presentationml/2006/ole">
            <mc:AlternateContent xmlns:mc="http://schemas.openxmlformats.org/markup-compatibility/2006">
              <mc:Choice xmlns:v="urn:schemas-microsoft-com:vml" Requires="v">
                <p:oleObj spid="_x0000_s3074" r:id="rId5" imgW="5791702" imgH="4852837" progId="Excel.Chart.8">
                  <p:embed/>
                </p:oleObj>
              </mc:Choice>
              <mc:Fallback>
                <p:oleObj r:id="rId5" imgW="5791702" imgH="485283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264" y="1573846"/>
                        <a:ext cx="7522476" cy="506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Диаграмма 11"/>
          <p:cNvGraphicFramePr>
            <a:graphicFrameLocks/>
          </p:cNvGraphicFramePr>
          <p:nvPr/>
        </p:nvGraphicFramePr>
        <p:xfrm>
          <a:off x="6810863" y="2250482"/>
          <a:ext cx="5135992" cy="4018359"/>
        </p:xfrm>
        <a:graphic>
          <a:graphicData uri="http://schemas.openxmlformats.org/presentationml/2006/ole">
            <mc:AlternateContent xmlns:mc="http://schemas.openxmlformats.org/markup-compatibility/2006">
              <mc:Choice xmlns:v="urn:schemas-microsoft-com:vml" Requires="v">
                <p:oleObj spid="_x0000_s3075" r:id="rId8" imgW="3950550" imgH="3846909" progId="Excel.Chart.8">
                  <p:embed/>
                </p:oleObj>
              </mc:Choice>
              <mc:Fallback>
                <p:oleObj r:id="rId8" imgW="3950550" imgH="3846909"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863" y="2250482"/>
                        <a:ext cx="5135992"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8414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9371" y="1852018"/>
            <a:ext cx="6220701" cy="50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0" y="197353"/>
            <a:ext cx="10430809" cy="1066366"/>
          </a:xfrm>
        </p:spPr>
        <p:txBody>
          <a:bodyPr rtlCol="0">
            <a:noAutofit/>
          </a:bodyPr>
          <a:lstStyle/>
          <a:p>
            <a:pPr algn="l">
              <a:defRPr/>
            </a:pPr>
            <a:r>
              <a:rPr lang="ru-RU" sz="2900" dirty="0">
                <a:solidFill>
                  <a:schemeClr val="tx2">
                    <a:lumMod val="75000"/>
                  </a:schemeClr>
                </a:solidFill>
                <a:latin typeface="Arial Black" pitchFamily="34" charset="0"/>
              </a:rPr>
              <a:t>Соответствие отметок по журналу</a:t>
            </a:r>
          </a:p>
        </p:txBody>
      </p:sp>
      <p:graphicFrame>
        <p:nvGraphicFramePr>
          <p:cNvPr id="44039" name="Диаграмма 8"/>
          <p:cNvGraphicFramePr>
            <a:graphicFrameLocks/>
          </p:cNvGraphicFramePr>
          <p:nvPr/>
        </p:nvGraphicFramePr>
        <p:xfrm>
          <a:off x="-206265" y="1573846"/>
          <a:ext cx="7615295" cy="5069799"/>
        </p:xfrm>
        <a:graphic>
          <a:graphicData uri="http://schemas.openxmlformats.org/presentationml/2006/ole">
            <mc:AlternateContent xmlns:mc="http://schemas.openxmlformats.org/markup-compatibility/2006">
              <mc:Choice xmlns:v="urn:schemas-microsoft-com:vml" Requires="v">
                <p:oleObj spid="_x0000_s4098" r:id="rId5" imgW="5864860" imgH="4852837" progId="Excel.Chart.8">
                  <p:embed/>
                </p:oleObj>
              </mc:Choice>
              <mc:Fallback>
                <p:oleObj r:id="rId5" imgW="5864860" imgH="485283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265" y="1573846"/>
                        <a:ext cx="7615295" cy="506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0" name="Диаграмма 11"/>
          <p:cNvGraphicFramePr>
            <a:graphicFrameLocks/>
          </p:cNvGraphicFramePr>
          <p:nvPr/>
        </p:nvGraphicFramePr>
        <p:xfrm>
          <a:off x="6903684" y="2024935"/>
          <a:ext cx="5043173" cy="4092988"/>
        </p:xfrm>
        <a:graphic>
          <a:graphicData uri="http://schemas.openxmlformats.org/presentationml/2006/ole">
            <mc:AlternateContent xmlns:mc="http://schemas.openxmlformats.org/markup-compatibility/2006">
              <mc:Choice xmlns:v="urn:schemas-microsoft-com:vml" Requires="v">
                <p:oleObj spid="_x0000_s4099" r:id="rId8" imgW="3877392" imgH="3920068" progId="Excel.Chart.8">
                  <p:embed/>
                </p:oleObj>
              </mc:Choice>
              <mc:Fallback>
                <p:oleObj r:id="rId8" imgW="3877392" imgH="3920068"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3684" y="2024935"/>
                        <a:ext cx="5043173" cy="40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8646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9371" y="1852018"/>
            <a:ext cx="6220701" cy="50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0" y="197353"/>
            <a:ext cx="10430809" cy="1066366"/>
          </a:xfrm>
        </p:spPr>
        <p:txBody>
          <a:bodyPr rtlCol="0">
            <a:noAutofit/>
          </a:bodyPr>
          <a:lstStyle/>
          <a:p>
            <a:pPr>
              <a:defRPr/>
            </a:pPr>
            <a:r>
              <a:rPr lang="ru-RU" sz="2900" b="1" dirty="0">
                <a:solidFill>
                  <a:schemeClr val="tx2">
                    <a:lumMod val="75000"/>
                  </a:schemeClr>
                </a:solidFill>
                <a:latin typeface="Arial Black" pitchFamily="34" charset="0"/>
              </a:rPr>
              <a:t>Трудности педагогов</a:t>
            </a:r>
            <a:endParaRPr lang="ru-RU" sz="2900" dirty="0">
              <a:solidFill>
                <a:schemeClr val="tx2">
                  <a:lumMod val="75000"/>
                </a:schemeClr>
              </a:solidFill>
              <a:latin typeface="Arial Black" pitchFamily="34" charset="0"/>
            </a:endParaRPr>
          </a:p>
        </p:txBody>
      </p:sp>
      <p:sp>
        <p:nvSpPr>
          <p:cNvPr id="3" name="Подзаголовок 2"/>
          <p:cNvSpPr>
            <a:spLocks noGrp="1"/>
          </p:cNvSpPr>
          <p:nvPr>
            <p:ph type="subTitle" idx="1"/>
          </p:nvPr>
        </p:nvSpPr>
        <p:spPr>
          <a:xfrm>
            <a:off x="140260" y="1374834"/>
            <a:ext cx="11740590" cy="5567326"/>
          </a:xfrm>
        </p:spPr>
        <p:txBody>
          <a:bodyPr rtlCol="0">
            <a:noAutofit/>
          </a:bodyPr>
          <a:lstStyle/>
          <a:p>
            <a:pPr marL="544114" indent="-544114" algn="l">
              <a:lnSpc>
                <a:spcPct val="80000"/>
              </a:lnSpc>
              <a:buFont typeface="Arial" pitchFamily="34" charset="0"/>
              <a:buChar char="•"/>
              <a:defRPr/>
            </a:pPr>
            <a:r>
              <a:rPr lang="ru-RU" sz="2400" b="1" dirty="0">
                <a:solidFill>
                  <a:schemeClr val="tx1"/>
                </a:solidFill>
              </a:rPr>
              <a:t>Образовательное сообщество должно изменить ценностные установки, понять важность формирования новых результатов – «учить для жизни».</a:t>
            </a:r>
          </a:p>
          <a:p>
            <a:pPr marL="544114" indent="-544114" algn="l">
              <a:lnSpc>
                <a:spcPct val="80000"/>
              </a:lnSpc>
              <a:buFont typeface="Arial" pitchFamily="34" charset="0"/>
              <a:buChar char="•"/>
              <a:defRPr/>
            </a:pPr>
            <a:r>
              <a:rPr lang="ru-RU" sz="2400" b="1" dirty="0">
                <a:solidFill>
                  <a:schemeClr val="tx1"/>
                </a:solidFill>
              </a:rPr>
              <a:t>Несмотря на то что Россия принимает участие в международном исследовании PISA начиная с 2000 года, многие педагоги не понимают, что такое читательская грамотность современного человека. Само понятие «читательская грамотность» приживалось трудно, потому что педагоги вкладывают в него привычное содержание, сопротивляются новому: «Почему не проверяется техника чтения?», «Это тест по географии. Какое отношение имеет карта к читательской грамотности?» и т.п.</a:t>
            </a:r>
          </a:p>
          <a:p>
            <a:pPr marL="544114" indent="-544114" algn="l">
              <a:lnSpc>
                <a:spcPct val="80000"/>
              </a:lnSpc>
              <a:buFont typeface="Arial" pitchFamily="34" charset="0"/>
              <a:buChar char="•"/>
              <a:defRPr/>
            </a:pPr>
            <a:r>
              <a:rPr lang="ru-RU" sz="2400" b="1" dirty="0">
                <a:solidFill>
                  <a:schemeClr val="tx1"/>
                </a:solidFill>
              </a:rPr>
              <a:t>«Работа с картами не является собственно читательской компетентностью. Думаю, задания, включающие работу с картой, стоит исключить из данного блока». </a:t>
            </a:r>
          </a:p>
          <a:p>
            <a:pPr marL="544114" indent="-544114" algn="l">
              <a:lnSpc>
                <a:spcPct val="80000"/>
              </a:lnSpc>
              <a:buFont typeface="Arial" pitchFamily="34" charset="0"/>
              <a:buChar char="•"/>
              <a:defRPr/>
            </a:pPr>
            <a:r>
              <a:rPr lang="ru-RU" sz="2400" b="1" dirty="0">
                <a:solidFill>
                  <a:schemeClr val="tx1"/>
                </a:solidFill>
              </a:rPr>
              <a:t>«Тексты перенасыщены </a:t>
            </a:r>
            <a:r>
              <a:rPr lang="ru-RU" sz="2400" b="1" dirty="0" err="1">
                <a:solidFill>
                  <a:schemeClr val="tx1"/>
                </a:solidFill>
              </a:rPr>
              <a:t>разноуровневой</a:t>
            </a:r>
            <a:r>
              <a:rPr lang="ru-RU" sz="2400" b="1" dirty="0">
                <a:solidFill>
                  <a:schemeClr val="tx1"/>
                </a:solidFill>
              </a:rPr>
              <a:t> информацией, что затрудняет нахождение нужного ответа».</a:t>
            </a:r>
          </a:p>
          <a:p>
            <a:pPr marL="544114" indent="-544114" algn="l">
              <a:lnSpc>
                <a:spcPct val="80000"/>
              </a:lnSpc>
              <a:buFont typeface="Arial" pitchFamily="34" charset="0"/>
              <a:buChar char="•"/>
              <a:defRPr/>
            </a:pPr>
            <a:r>
              <a:rPr lang="ru-RU" sz="2400" b="1" dirty="0">
                <a:solidFill>
                  <a:schemeClr val="tx1"/>
                </a:solidFill>
              </a:rPr>
              <a:t>«Некоторые задания не соответствуют уровню 7 класса, в них неуместно сочетается текст с таблицами, графиками и рисунками».</a:t>
            </a:r>
          </a:p>
          <a:p>
            <a:pPr marL="544114" indent="-544114" algn="l">
              <a:lnSpc>
                <a:spcPct val="80000"/>
              </a:lnSpc>
              <a:buFont typeface="Arial" pitchFamily="34" charset="0"/>
              <a:buChar char="•"/>
              <a:defRPr/>
            </a:pPr>
            <a:r>
              <a:rPr lang="ru-RU" sz="2400" b="1" dirty="0">
                <a:solidFill>
                  <a:schemeClr val="tx1"/>
                </a:solidFill>
              </a:rPr>
              <a:t>По-прежнему транслируется установка: в мониторинге должны быть только такие задания, которые ученик уже решал, они должны быть лёгкими.</a:t>
            </a:r>
          </a:p>
          <a:p>
            <a:pPr>
              <a:lnSpc>
                <a:spcPct val="80000"/>
              </a:lnSpc>
              <a:defRPr/>
            </a:pPr>
            <a:endParaRPr lang="ru-RU" sz="2400" b="1" dirty="0">
              <a:solidFill>
                <a:schemeClr val="tx1"/>
              </a:solidFill>
            </a:endParaRPr>
          </a:p>
          <a:p>
            <a:pPr>
              <a:lnSpc>
                <a:spcPct val="80000"/>
              </a:lnSpc>
              <a:defRPr/>
            </a:pPr>
            <a:endParaRPr lang="ru-RU" sz="2400" b="1" dirty="0">
              <a:solidFill>
                <a:schemeClr val="tx1"/>
              </a:solidFill>
            </a:endParaRPr>
          </a:p>
          <a:p>
            <a:pPr>
              <a:defRPr/>
            </a:pPr>
            <a:endParaRPr lang="ru-RU" sz="2400" dirty="0"/>
          </a:p>
        </p:txBody>
      </p:sp>
    </p:spTree>
    <p:extLst>
      <p:ext uri="{BB962C8B-B14F-4D97-AF65-F5344CB8AC3E}">
        <p14:creationId xmlns:p14="http://schemas.microsoft.com/office/powerpoint/2010/main" val="3954437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1)</a:t>
            </a:r>
            <a:endParaRPr sz="3600" b="0" i="1" dirty="0"/>
          </a:p>
        </p:txBody>
      </p:sp>
      <p:sp>
        <p:nvSpPr>
          <p:cNvPr id="248" name="Объект 2"/>
          <p:cNvSpPr txBox="1">
            <a:spLocks noGrp="1"/>
          </p:cNvSpPr>
          <p:nvPr>
            <p:ph idx="1"/>
          </p:nvPr>
        </p:nvSpPr>
        <p:spPr>
          <a:xfrm>
            <a:off x="594042" y="1781994"/>
            <a:ext cx="10692767" cy="5040559"/>
          </a:xfrm>
          <a:prstGeom prst="rect">
            <a:avLst/>
          </a:prstGeom>
        </p:spPr>
        <p:txBody>
          <a:bodyPr>
            <a:normAutofit fontScale="85000" lnSpcReduction="10000"/>
          </a:bodyPr>
          <a:lstStyle/>
          <a:p>
            <a:pPr marL="390525" indent="-28575">
              <a:buNone/>
            </a:pPr>
            <a:r>
              <a:rPr lang="ru-RU" sz="4000" b="1" dirty="0" smtClean="0"/>
              <a:t>Леонтьев А.А</a:t>
            </a:r>
            <a:r>
              <a:rPr lang="ru-RU" sz="4000" dirty="0" smtClean="0"/>
              <a:t>.: «Функционально грамотный человек — это человек, который </a:t>
            </a:r>
            <a:r>
              <a:rPr lang="ru-RU" sz="4000" b="1" i="1" dirty="0" smtClean="0">
                <a:solidFill>
                  <a:srgbClr val="C00000"/>
                </a:solidFill>
                <a:effectLst>
                  <a:outerShdw blurRad="38100" dist="38100" dir="2700000" algn="tl">
                    <a:srgbClr val="000000">
                      <a:alpha val="43137"/>
                    </a:srgbClr>
                  </a:outerShdw>
                </a:effectLst>
              </a:rPr>
              <a:t>способен использовать </a:t>
            </a:r>
            <a:r>
              <a:rPr lang="ru-RU" sz="4000" dirty="0" smtClean="0"/>
              <a:t>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 </a:t>
            </a:r>
            <a:r>
              <a:rPr lang="ru-RU" sz="4000" u="sng" dirty="0" smtClean="0">
                <a:hlinkClick r:id="rId3"/>
              </a:rPr>
              <a:t>[</a:t>
            </a:r>
            <a:r>
              <a:rPr lang="ru-RU" sz="4000" i="1" dirty="0" smtClean="0"/>
              <a:t>Образовательная система «Школа 2100». Педагогика здравого смысла / под ред. А. А. Леонтьева. М.: </a:t>
            </a:r>
            <a:r>
              <a:rPr lang="ru-RU" sz="4000" i="1" dirty="0" err="1" smtClean="0"/>
              <a:t>Баласс</a:t>
            </a:r>
            <a:r>
              <a:rPr lang="ru-RU" sz="4000" i="1" dirty="0" smtClean="0"/>
              <a:t>, 2003. С. 35.</a:t>
            </a:r>
            <a:r>
              <a:rPr lang="ru-RU" sz="4000" i="1" u="sng" dirty="0" smtClean="0">
                <a:hlinkClick r:id="rId3"/>
              </a:rPr>
              <a:t>]</a:t>
            </a:r>
            <a:r>
              <a:rPr lang="ru-RU" sz="4000" i="1" dirty="0" smtClean="0"/>
              <a:t>.</a:t>
            </a:r>
            <a:endParaRPr lang="ru-RU" sz="4000" i="1" dirty="0"/>
          </a:p>
        </p:txBody>
      </p:sp>
      <p:sp>
        <p:nvSpPr>
          <p:cNvPr id="249" name="Номер слайда 3"/>
          <p:cNvSpPr txBox="1">
            <a:spLocks noGrp="1"/>
          </p:cNvSpPr>
          <p:nvPr>
            <p:ph type="sldNum" sz="quarter" idx="12"/>
          </p:nvPr>
        </p:nvSpPr>
        <p:spPr>
          <a:xfrm>
            <a:off x="11072091" y="5880403"/>
            <a:ext cx="214717" cy="276874"/>
          </a:xfrm>
          <a:prstGeom prst="rect">
            <a:avLst/>
          </a:prstGeom>
          <a:extLst>
            <a:ext uri="{C572A759-6A51-4108-AA02-DFA0A04FC94B}">
              <ma14:wrappingTextBoxFlag xmlns="" xmlns:ma14="http://schemas.microsoft.com/office/mac/drawingml/2011/main" val="1"/>
            </a:ext>
          </a:extLst>
        </p:spPr>
        <p:txBody>
          <a:bodyPr lIns="76517" tIns="38258" rIns="76517" bIns="38258"/>
          <a:lstStyle/>
          <a:p>
            <a:fld id="{86CB4B4D-7CA3-9044-876B-883B54F8677D}" type="slidenum">
              <a:rPr/>
              <a:pPr/>
              <a:t>5</a:t>
            </a:fld>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68452" y="121066"/>
            <a:ext cx="9801701" cy="1137678"/>
          </a:xfrm>
        </p:spPr>
        <p:txBody>
          <a:bodyPr>
            <a:normAutofit/>
          </a:bodyPr>
          <a:lstStyle/>
          <a:p>
            <a:pPr>
              <a:tabLst>
                <a:tab pos="0" algn="l"/>
                <a:tab pos="929751" algn="l"/>
                <a:tab pos="1859504" algn="l"/>
                <a:tab pos="2789256" algn="l"/>
                <a:tab pos="3719008" algn="l"/>
                <a:tab pos="4648759" algn="l"/>
                <a:tab pos="5578512" algn="l"/>
                <a:tab pos="6508263" algn="l"/>
                <a:tab pos="7438016" algn="l"/>
                <a:tab pos="8367768" algn="l"/>
                <a:tab pos="9297519" algn="l"/>
                <a:tab pos="10227272" algn="l"/>
              </a:tabLst>
              <a:defRPr/>
            </a:pPr>
            <a:r>
              <a:rPr lang="ru-RU" sz="2800" b="1" dirty="0">
                <a:solidFill>
                  <a:srgbClr val="002060"/>
                </a:solidFill>
              </a:rPr>
              <a:t>Появятся ли учителя и уроки критического мышления, взаимодействия или любознательности?</a:t>
            </a:r>
          </a:p>
        </p:txBody>
      </p:sp>
      <p:sp>
        <p:nvSpPr>
          <p:cNvPr id="5" name="Текст 4"/>
          <p:cNvSpPr>
            <a:spLocks noGrp="1"/>
          </p:cNvSpPr>
          <p:nvPr>
            <p:ph type="body" idx="1"/>
          </p:nvPr>
        </p:nvSpPr>
        <p:spPr>
          <a:xfrm>
            <a:off x="1054014" y="1638570"/>
            <a:ext cx="4812156" cy="575472"/>
          </a:xfrm>
        </p:spPr>
        <p:txBody>
          <a:bodyPr rtlCol="0"/>
          <a:lstStyle/>
          <a:p>
            <a:pPr>
              <a:defRPr/>
            </a:pPr>
            <a:r>
              <a:rPr lang="ru-RU" dirty="0"/>
              <a:t>Мария </a:t>
            </a:r>
            <a:r>
              <a:rPr lang="ru-RU" dirty="0" err="1"/>
              <a:t>Добрякова</a:t>
            </a:r>
            <a:r>
              <a:rPr lang="ru-RU" dirty="0"/>
              <a:t>, ВШЭ</a:t>
            </a:r>
            <a:endParaRPr lang="ru-RU" dirty="0"/>
          </a:p>
        </p:txBody>
      </p:sp>
      <p:sp>
        <p:nvSpPr>
          <p:cNvPr id="50180" name="Объект 5"/>
          <p:cNvSpPr>
            <a:spLocks noGrp="1"/>
          </p:cNvSpPr>
          <p:nvPr>
            <p:ph sz="half" idx="2"/>
          </p:nvPr>
        </p:nvSpPr>
        <p:spPr>
          <a:xfrm>
            <a:off x="794121" y="2447519"/>
            <a:ext cx="4812156" cy="2646843"/>
          </a:xfrm>
          <a:solidFill>
            <a:schemeClr val="bg1"/>
          </a:solidFill>
        </p:spPr>
        <p:txBody>
          <a:bodyPr>
            <a:normAutofit fontScale="92500"/>
          </a:bodyPr>
          <a:lstStyle/>
          <a:p>
            <a:pPr marL="0" indent="0" algn="just"/>
            <a:r>
              <a:rPr lang="ru-RU" sz="2100" dirty="0"/>
              <a:t>«Лучше, на мой взгляд, через предметы – это более естественно и приносит большую отдачу. Мне трудно представить отдельно взятый урок «по развитию критического / креативного мышления», который стоит в расписании рядом с уроком, выстроенном в логике «запомни и повтори» - боюсь, они друг друга попросту нейтрализуют».</a:t>
            </a:r>
          </a:p>
        </p:txBody>
      </p:sp>
      <p:sp>
        <p:nvSpPr>
          <p:cNvPr id="7" name="Текст 6"/>
          <p:cNvSpPr>
            <a:spLocks noGrp="1"/>
          </p:cNvSpPr>
          <p:nvPr>
            <p:ph type="body" sz="quarter" idx="3"/>
          </p:nvPr>
        </p:nvSpPr>
        <p:spPr>
          <a:xfrm>
            <a:off x="6093061" y="1552284"/>
            <a:ext cx="4812157" cy="577131"/>
          </a:xfrm>
        </p:spPr>
        <p:txBody>
          <a:bodyPr rtlCol="0">
            <a:normAutofit fontScale="25000" lnSpcReduction="20000"/>
          </a:bodyPr>
          <a:lstStyle/>
          <a:p>
            <a:pPr>
              <a:defRPr/>
            </a:pPr>
            <a:endParaRPr lang="ru-RU"/>
          </a:p>
          <a:p>
            <a:pPr>
              <a:defRPr/>
            </a:pPr>
            <a:r>
              <a:rPr lang="ru-RU" sz="7100"/>
              <a:t>Патрик </a:t>
            </a:r>
            <a:r>
              <a:rPr lang="ru-RU" sz="7100" err="1"/>
              <a:t>Гриффин</a:t>
            </a:r>
            <a:r>
              <a:rPr lang="ru-RU" sz="7100"/>
              <a:t>, руководитель международного научного проекта по оценке и преподаванию навыков </a:t>
            </a:r>
            <a:r>
              <a:rPr sz="7100"/>
              <a:t>XXI</a:t>
            </a:r>
            <a:r>
              <a:rPr lang="ru-RU" sz="7100"/>
              <a:t> века</a:t>
            </a:r>
          </a:p>
        </p:txBody>
      </p:sp>
      <p:sp>
        <p:nvSpPr>
          <p:cNvPr id="8" name="Объект 7"/>
          <p:cNvSpPr>
            <a:spLocks noGrp="1"/>
          </p:cNvSpPr>
          <p:nvPr>
            <p:ph sz="quarter" idx="4"/>
          </p:nvPr>
        </p:nvSpPr>
        <p:spPr>
          <a:xfrm>
            <a:off x="6074498" y="2424615"/>
            <a:ext cx="4810094" cy="2646843"/>
          </a:xfrm>
          <a:solidFill>
            <a:schemeClr val="bg1"/>
          </a:solidFill>
        </p:spPr>
        <p:txBody>
          <a:bodyPr>
            <a:normAutofit/>
          </a:bodyPr>
          <a:lstStyle/>
          <a:p>
            <a:pPr marL="0" indent="0" algn="just">
              <a:lnSpc>
                <a:spcPct val="90000"/>
              </a:lnSpc>
            </a:pPr>
            <a:r>
              <a:rPr lang="ru-RU" sz="2100" dirty="0"/>
              <a:t>«Учебные программы должны сначала вместить в себя преподавание этих навыков в рамках традиционных дисциплин, а затем постепенно переходить от содержания того или иного предмета к развитию навыков и личностных качеств учащихся»</a:t>
            </a:r>
          </a:p>
        </p:txBody>
      </p:sp>
    </p:spTree>
    <p:extLst>
      <p:ext uri="{BB962C8B-B14F-4D97-AF65-F5344CB8AC3E}">
        <p14:creationId xmlns:p14="http://schemas.microsoft.com/office/powerpoint/2010/main" val="358011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для размышления:</a:t>
            </a:r>
            <a:endParaRPr lang="ru-RU" dirty="0"/>
          </a:p>
        </p:txBody>
      </p:sp>
      <p:sp>
        <p:nvSpPr>
          <p:cNvPr id="3" name="Объект 2"/>
          <p:cNvSpPr>
            <a:spLocks noGrp="1"/>
          </p:cNvSpPr>
          <p:nvPr>
            <p:ph idx="1"/>
          </p:nvPr>
        </p:nvSpPr>
        <p:spPr/>
        <p:txBody>
          <a:bodyPr/>
          <a:lstStyle/>
          <a:p>
            <a:r>
              <a:rPr lang="ru-RU" dirty="0" smtClean="0"/>
              <a:t>Так что такое «функциональная грамотность»?</a:t>
            </a:r>
          </a:p>
          <a:p>
            <a:r>
              <a:rPr lang="ru-RU" dirty="0" smtClean="0"/>
              <a:t>На каких предметах должны заниматься читательской, математической и прочими грамотностями?</a:t>
            </a:r>
          </a:p>
          <a:p>
            <a:r>
              <a:rPr lang="ru-RU" dirty="0" smtClean="0"/>
              <a:t>Насколько важна преемственность начальной и основной школы в подходах, оценивании, требованиях и т.д.</a:t>
            </a:r>
          </a:p>
          <a:p>
            <a:r>
              <a:rPr lang="ru-RU" dirty="0" smtClean="0"/>
              <a:t>Можно ли говорить об успехах при формировании функциональной грамотности при традиционных подходах к обучению, форме урока, оцениванию и т.д.</a:t>
            </a:r>
          </a:p>
          <a:p>
            <a:r>
              <a:rPr lang="ru-RU" dirty="0" smtClean="0"/>
              <a:t>Насколько меняется роль родителей при формировании ФГ?</a:t>
            </a:r>
            <a:endParaRPr lang="ru-RU" dirty="0"/>
          </a:p>
        </p:txBody>
      </p:sp>
    </p:spTree>
    <p:extLst>
      <p:ext uri="{BB962C8B-B14F-4D97-AF65-F5344CB8AC3E}">
        <p14:creationId xmlns:p14="http://schemas.microsoft.com/office/powerpoint/2010/main" val="364919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2)</a:t>
            </a:r>
            <a:endParaRPr sz="3600" b="0" i="1" dirty="0"/>
          </a:p>
        </p:txBody>
      </p:sp>
      <p:sp>
        <p:nvSpPr>
          <p:cNvPr id="248" name="Объект 2"/>
          <p:cNvSpPr txBox="1">
            <a:spLocks noGrp="1"/>
          </p:cNvSpPr>
          <p:nvPr>
            <p:ph idx="1"/>
          </p:nvPr>
        </p:nvSpPr>
        <p:spPr>
          <a:xfrm>
            <a:off x="594042" y="1781994"/>
            <a:ext cx="10692767" cy="5040559"/>
          </a:xfrm>
          <a:prstGeom prst="rect">
            <a:avLst/>
          </a:prstGeom>
        </p:spPr>
        <p:txBody>
          <a:bodyPr>
            <a:normAutofit fontScale="62500" lnSpcReduction="20000"/>
          </a:bodyPr>
          <a:lstStyle/>
          <a:p>
            <a:pPr marL="390525" lvl="0" indent="-28575" algn="just">
              <a:buNone/>
            </a:pPr>
            <a:r>
              <a:rPr lang="ru-RU" sz="4500" b="1" dirty="0" smtClean="0"/>
              <a:t>Новый</a:t>
            </a:r>
            <a:r>
              <a:rPr lang="ru-RU" sz="4500" b="1" i="1" dirty="0" smtClean="0"/>
              <a:t> </a:t>
            </a:r>
            <a:r>
              <a:rPr lang="ru-RU" sz="4500" b="1" dirty="0" smtClean="0"/>
              <a:t>словарь</a:t>
            </a:r>
            <a:r>
              <a:rPr lang="ru-RU" sz="4500" b="1" i="1" dirty="0" smtClean="0"/>
              <a:t> </a:t>
            </a:r>
            <a:r>
              <a:rPr lang="ru-RU" sz="4500" b="1" dirty="0" smtClean="0"/>
              <a:t>методических</a:t>
            </a:r>
            <a:r>
              <a:rPr lang="ru-RU" sz="4500" b="1" i="1" dirty="0" smtClean="0"/>
              <a:t> </a:t>
            </a:r>
            <a:r>
              <a:rPr lang="ru-RU" sz="4500" b="1" dirty="0" smtClean="0"/>
              <a:t>терминов</a:t>
            </a:r>
            <a:r>
              <a:rPr lang="ru-RU" sz="4500" b="1" i="1" dirty="0" smtClean="0"/>
              <a:t> </a:t>
            </a:r>
            <a:r>
              <a:rPr lang="ru-RU" sz="4500" b="1" dirty="0" smtClean="0"/>
              <a:t>и</a:t>
            </a:r>
            <a:r>
              <a:rPr lang="ru-RU" sz="4500" b="1" i="1" dirty="0" smtClean="0"/>
              <a:t> </a:t>
            </a:r>
            <a:r>
              <a:rPr lang="ru-RU" sz="4500" b="1" dirty="0" smtClean="0"/>
              <a:t>понятий:</a:t>
            </a:r>
            <a:r>
              <a:rPr lang="ru-RU" sz="4500" dirty="0" smtClean="0"/>
              <a:t> «ФУНКЦИОНАЛЬНАЯ ГРАМОТНОСТЬ. Способность человека вступать в отношения с внешней средой и </a:t>
            </a:r>
            <a:r>
              <a:rPr lang="ru-RU" sz="4500" b="1" i="1" dirty="0" smtClean="0">
                <a:solidFill>
                  <a:srgbClr val="C00000"/>
                </a:solidFill>
                <a:effectLst>
                  <a:outerShdw blurRad="38100" dist="38100" dir="2700000" algn="tl">
                    <a:srgbClr val="000000">
                      <a:alpha val="43137"/>
                    </a:srgbClr>
                  </a:outerShdw>
                </a:effectLst>
              </a:rPr>
              <a:t>максимально быстро адаптироваться и функционировать</a:t>
            </a:r>
            <a:r>
              <a:rPr lang="ru-RU" sz="4500" dirty="0" smtClean="0"/>
              <a:t> в ней. В отличие от элементарной грамотности как способности личности читать, понимать, составлять короткие тексты и осуществлять простейшие арифметические действия, Ф.г. есть уровень знаний, умений и навыков, обеспечивающий нормальное функционирование личности в системе социальных отношений, который считается минимально необходимым для осуществления жизнедеятельности личности в конкретной культурной среде»</a:t>
            </a:r>
          </a:p>
          <a:p>
            <a:pPr marL="390525" indent="-28575" algn="just">
              <a:buNone/>
            </a:pPr>
            <a:r>
              <a:rPr lang="ru-RU" dirty="0" smtClean="0"/>
              <a:t>[</a:t>
            </a:r>
            <a:r>
              <a:rPr lang="ru-RU" i="1" dirty="0" smtClean="0"/>
              <a:t>Азимов Э. Г., Щукин А. Н.</a:t>
            </a:r>
            <a:r>
              <a:rPr lang="ru-RU" dirty="0" smtClean="0"/>
              <a:t> Новый словарь методических терминов и понятий (теория и практика обучения языкам). М.: Икар, 2009. 448 с., С. 342].</a:t>
            </a:r>
            <a:endParaRPr lang="ru-RU" dirty="0"/>
          </a:p>
        </p:txBody>
      </p:sp>
      <p:sp>
        <p:nvSpPr>
          <p:cNvPr id="249" name="Номер слайда 3"/>
          <p:cNvSpPr txBox="1">
            <a:spLocks noGrp="1"/>
          </p:cNvSpPr>
          <p:nvPr>
            <p:ph type="sldNum" sz="quarter" idx="12"/>
          </p:nvPr>
        </p:nvSpPr>
        <p:spPr>
          <a:xfrm>
            <a:off x="11072091" y="5880403"/>
            <a:ext cx="214717" cy="276874"/>
          </a:xfrm>
          <a:prstGeom prst="rect">
            <a:avLst/>
          </a:prstGeom>
          <a:extLst>
            <a:ext uri="{C572A759-6A51-4108-AA02-DFA0A04FC94B}">
              <ma14:wrappingTextBoxFlag xmlns="" xmlns:ma14="http://schemas.microsoft.com/office/mac/drawingml/2011/main" val="1"/>
            </a:ext>
          </a:extLst>
        </p:spPr>
        <p:txBody>
          <a:bodyPr lIns="76517" tIns="38258" rIns="76517" bIns="38258"/>
          <a:lstStyle/>
          <a:p>
            <a:fld id="{86CB4B4D-7CA3-9044-876B-883B54F8677D}" type="slidenum">
              <a:rPr smtClean="0"/>
              <a:pPr/>
              <a:t>6</a:t>
            </a:fld>
            <a:endParaRP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3)</a:t>
            </a:r>
            <a:endParaRPr sz="3600" b="0" i="1" dirty="0"/>
          </a:p>
        </p:txBody>
      </p:sp>
      <p:sp>
        <p:nvSpPr>
          <p:cNvPr id="248" name="Объект 2"/>
          <p:cNvSpPr txBox="1">
            <a:spLocks noGrp="1"/>
          </p:cNvSpPr>
          <p:nvPr>
            <p:ph idx="1"/>
          </p:nvPr>
        </p:nvSpPr>
        <p:spPr>
          <a:xfrm>
            <a:off x="594042" y="1781994"/>
            <a:ext cx="10692767" cy="5040559"/>
          </a:xfrm>
          <a:prstGeom prst="rect">
            <a:avLst/>
          </a:prstGeom>
        </p:spPr>
        <p:txBody>
          <a:bodyPr>
            <a:normAutofit fontScale="92500" lnSpcReduction="20000"/>
          </a:bodyPr>
          <a:lstStyle/>
          <a:p>
            <a:pPr>
              <a:buNone/>
            </a:pPr>
            <a:r>
              <a:rPr lang="ru-RU" b="1" dirty="0" smtClean="0"/>
              <a:t>Виноградова Н.Ф.</a:t>
            </a:r>
            <a:r>
              <a:rPr lang="ru-RU" dirty="0" smtClean="0"/>
              <a:t>:</a:t>
            </a:r>
            <a:r>
              <a:rPr lang="ru-RU" b="1" dirty="0" smtClean="0"/>
              <a:t> «</a:t>
            </a:r>
            <a:r>
              <a:rPr lang="ru-RU" dirty="0" smtClean="0"/>
              <a:t>Функциональная грамотность сегодня — это</a:t>
            </a:r>
            <a:r>
              <a:rPr lang="ru-RU" b="1" dirty="0" smtClean="0"/>
              <a:t> </a:t>
            </a:r>
            <a:r>
              <a:rPr lang="ru-RU" dirty="0" smtClean="0"/>
              <a:t>базовое образовани</a:t>
            </a:r>
            <a:r>
              <a:rPr lang="ru-RU" b="1" dirty="0" smtClean="0"/>
              <a:t>е </a:t>
            </a:r>
            <a:r>
              <a:rPr lang="ru-RU" dirty="0" smtClean="0"/>
              <a:t>личности  &lt;…&gt; Ребенок </a:t>
            </a:r>
            <a:r>
              <a:rPr lang="en-US" dirty="0" smtClean="0"/>
              <a:t>&lt;</a:t>
            </a:r>
            <a:r>
              <a:rPr lang="ru-RU" dirty="0" smtClean="0"/>
              <a:t>…</a:t>
            </a:r>
            <a:r>
              <a:rPr lang="en-US" dirty="0" smtClean="0"/>
              <a:t>&gt; </a:t>
            </a:r>
            <a:r>
              <a:rPr lang="ru-RU" dirty="0" smtClean="0"/>
              <a:t>должен обладать:</a:t>
            </a:r>
          </a:p>
          <a:p>
            <a:pPr lvl="0">
              <a:buNone/>
            </a:pPr>
            <a:r>
              <a:rPr lang="ru-RU" dirty="0" smtClean="0"/>
              <a:t>- готовностью успешно взаимодействовать с изменяющимся окружающим миром …;</a:t>
            </a:r>
          </a:p>
          <a:p>
            <a:pPr lvl="0">
              <a:buNone/>
            </a:pPr>
            <a:r>
              <a:rPr lang="ru-RU" dirty="0" smtClean="0"/>
              <a:t>- возможностью решать различные (в том числе нестандартные) учебные и жизненные задачи…;</a:t>
            </a:r>
          </a:p>
          <a:p>
            <a:pPr lvl="0">
              <a:buNone/>
            </a:pPr>
            <a:r>
              <a:rPr lang="ru-RU" dirty="0" smtClean="0"/>
              <a:t>- способностью строить социальные отношения…;</a:t>
            </a:r>
          </a:p>
          <a:p>
            <a:pPr>
              <a:buNone/>
            </a:pPr>
            <a:r>
              <a:rPr lang="ru-RU" dirty="0" smtClean="0"/>
              <a:t>- совокупностью рефлексивных умений, обеспечивающих оценку своей грамотности, стремление к дальнейшему образованию…» </a:t>
            </a:r>
          </a:p>
          <a:p>
            <a:pPr marL="0" indent="0" algn="just">
              <a:buNone/>
            </a:pPr>
            <a:r>
              <a:rPr lang="ru-RU" sz="2900" dirty="0" smtClean="0"/>
              <a:t>[</a:t>
            </a:r>
            <a:r>
              <a:rPr lang="ru-RU" sz="2900" i="1" dirty="0" smtClean="0"/>
              <a:t>Виноградова Н. Ф., </a:t>
            </a:r>
            <a:r>
              <a:rPr lang="ru-RU" sz="2900" i="1" dirty="0" err="1" smtClean="0"/>
              <a:t>Кочурова</a:t>
            </a:r>
            <a:r>
              <a:rPr lang="ru-RU" sz="2900" i="1" dirty="0" smtClean="0"/>
              <a:t> Е. Э., Кузнецова М. И.</a:t>
            </a:r>
            <a:r>
              <a:rPr lang="ru-RU" sz="2900" dirty="0" smtClean="0"/>
              <a:t> и др. Функциональная грамотность младшего школьника: книга для учителя / под ред. Н. Ф. Виноградовой. М.: Российский учебник: </a:t>
            </a:r>
            <a:r>
              <a:rPr lang="ru-RU" sz="2900" dirty="0" err="1" smtClean="0"/>
              <a:t>Вентана-Граф</a:t>
            </a:r>
            <a:r>
              <a:rPr lang="ru-RU" sz="2900" dirty="0" smtClean="0"/>
              <a:t>, 2018. 288 с. , с. 16–17].</a:t>
            </a:r>
            <a:endParaRPr lang="ru-RU" sz="2900" dirty="0"/>
          </a:p>
        </p:txBody>
      </p:sp>
      <p:sp>
        <p:nvSpPr>
          <p:cNvPr id="249" name="Номер слайда 3"/>
          <p:cNvSpPr txBox="1">
            <a:spLocks noGrp="1"/>
          </p:cNvSpPr>
          <p:nvPr>
            <p:ph type="sldNum" sz="quarter" idx="12"/>
          </p:nvPr>
        </p:nvSpPr>
        <p:spPr>
          <a:xfrm>
            <a:off x="11072091" y="5880403"/>
            <a:ext cx="214717" cy="276874"/>
          </a:xfrm>
          <a:prstGeom prst="rect">
            <a:avLst/>
          </a:prstGeom>
          <a:extLst>
            <a:ext uri="{C572A759-6A51-4108-AA02-DFA0A04FC94B}">
              <ma14:wrappingTextBoxFlag xmlns="" xmlns:ma14="http://schemas.microsoft.com/office/mac/drawingml/2011/main" val="1"/>
            </a:ext>
          </a:extLst>
        </p:spPr>
        <p:txBody>
          <a:bodyPr lIns="76517" tIns="38258" rIns="76517" bIns="38258"/>
          <a:lstStyle/>
          <a:p>
            <a:fld id="{86CB4B4D-7CA3-9044-876B-883B54F8677D}" type="slidenum">
              <a:rPr/>
              <a:pPr/>
              <a:t>7</a:t>
            </a:fld>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t>Функциональная</a:t>
            </a:r>
            <a:r>
              <a:rPr sz="3600" dirty="0"/>
              <a:t> </a:t>
            </a:r>
            <a:r>
              <a:rPr sz="3600" dirty="0" err="1" smtClean="0"/>
              <a:t>грамотность</a:t>
            </a:r>
            <a:r>
              <a:rPr lang="ru-RU" sz="3600" dirty="0" smtClean="0"/>
              <a:t> </a:t>
            </a:r>
            <a:r>
              <a:rPr lang="ru-RU" sz="3600" b="0" i="1" dirty="0" smtClean="0"/>
              <a:t>(определение 4)</a:t>
            </a:r>
            <a:endParaRPr sz="3600" b="0" i="1" dirty="0"/>
          </a:p>
        </p:txBody>
      </p:sp>
      <p:sp>
        <p:nvSpPr>
          <p:cNvPr id="248" name="Объект 2"/>
          <p:cNvSpPr txBox="1">
            <a:spLocks noGrp="1"/>
          </p:cNvSpPr>
          <p:nvPr>
            <p:ph idx="1"/>
          </p:nvPr>
        </p:nvSpPr>
        <p:spPr>
          <a:xfrm>
            <a:off x="594042" y="1421954"/>
            <a:ext cx="10692767" cy="5400599"/>
          </a:xfrm>
          <a:prstGeom prst="rect">
            <a:avLst/>
          </a:prstGeom>
        </p:spPr>
        <p:txBody>
          <a:bodyPr>
            <a:normAutofit/>
          </a:bodyPr>
          <a:lstStyle/>
          <a:p>
            <a:r>
              <a:rPr lang="ru-RU" dirty="0" smtClean="0"/>
              <a:t>Определение функциональной грамотности в</a:t>
            </a:r>
            <a:r>
              <a:rPr lang="ru-RU" b="1" dirty="0" smtClean="0"/>
              <a:t> исследовании </a:t>
            </a:r>
            <a:r>
              <a:rPr lang="en-US" b="1" dirty="0" smtClean="0"/>
              <a:t>PISA </a:t>
            </a:r>
            <a:r>
              <a:rPr lang="ru-RU" dirty="0" smtClean="0"/>
              <a:t>заложено в основном вопросе, на который отвечает исследование: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a:t>
            </a:r>
            <a:r>
              <a:rPr lang="ru-RU" b="1" i="1" dirty="0" smtClean="0">
                <a:solidFill>
                  <a:srgbClr val="C00000"/>
                </a:solidFill>
                <a:effectLst>
                  <a:outerShdw blurRad="38100" dist="38100" dir="2700000" algn="tl">
                    <a:srgbClr val="000000">
                      <a:alpha val="43137"/>
                    </a:srgbClr>
                  </a:outerShdw>
                </a:effectLst>
              </a:rPr>
              <a:t>для решения широкого диапазона задач в различных сферах человеческой деятельности, общения и социальных отношений</a:t>
            </a:r>
            <a:r>
              <a:rPr lang="ru-RU" dirty="0" smtClean="0"/>
              <a:t>?» [</a:t>
            </a:r>
            <a:r>
              <a:rPr lang="en-US" sz="2600" i="1" dirty="0" smtClean="0"/>
              <a:t>PISA 2018 Assessment and Analytical Framework. Paris</a:t>
            </a:r>
            <a:r>
              <a:rPr lang="ru-RU" sz="2600" i="1" dirty="0" smtClean="0"/>
              <a:t>: </a:t>
            </a:r>
            <a:r>
              <a:rPr lang="en-US" sz="2600" i="1" dirty="0" smtClean="0"/>
              <a:t>OECD Publishing</a:t>
            </a:r>
            <a:r>
              <a:rPr lang="ru-RU" sz="2600" i="1" dirty="0" smtClean="0"/>
              <a:t>, 2019. 308 </a:t>
            </a:r>
            <a:r>
              <a:rPr lang="en-US" sz="2600" i="1" dirty="0" smtClean="0"/>
              <a:t>p</a:t>
            </a:r>
            <a:r>
              <a:rPr lang="ru-RU" sz="2600" i="1" dirty="0" smtClean="0"/>
              <a:t>. </a:t>
            </a:r>
            <a:r>
              <a:rPr lang="ru-RU" dirty="0" smtClean="0"/>
              <a:t>]</a:t>
            </a:r>
          </a:p>
          <a:p>
            <a:endParaRPr lang="ru-RU" sz="4000" i="1" dirty="0"/>
          </a:p>
        </p:txBody>
      </p:sp>
      <p:sp>
        <p:nvSpPr>
          <p:cNvPr id="249" name="Номер слайда 3"/>
          <p:cNvSpPr txBox="1">
            <a:spLocks noGrp="1"/>
          </p:cNvSpPr>
          <p:nvPr>
            <p:ph type="sldNum" sz="quarter" idx="12"/>
          </p:nvPr>
        </p:nvSpPr>
        <p:spPr>
          <a:xfrm>
            <a:off x="11072091" y="5880403"/>
            <a:ext cx="214717" cy="276874"/>
          </a:xfrm>
          <a:prstGeom prst="rect">
            <a:avLst/>
          </a:prstGeom>
          <a:extLst>
            <a:ext uri="{C572A759-6A51-4108-AA02-DFA0A04FC94B}">
              <ma14:wrappingTextBoxFlag xmlns="" xmlns:ma14="http://schemas.microsoft.com/office/mac/drawingml/2011/main" val="1"/>
            </a:ext>
          </a:extLst>
        </p:spPr>
        <p:txBody>
          <a:bodyPr lIns="76517" tIns="38258" rIns="76517" bIns="38258"/>
          <a:lstStyle/>
          <a:p>
            <a:fld id="{86CB4B4D-7CA3-9044-876B-883B54F8677D}" type="slidenum">
              <a:rPr/>
              <a:pPr/>
              <a:t>8</a:t>
            </a:fld>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2"/>
          <p:cNvSpPr>
            <a:spLocks noGrp="1"/>
          </p:cNvSpPr>
          <p:nvPr>
            <p:ph type="sldNum" sz="quarter" idx="12"/>
          </p:nvPr>
        </p:nvSpPr>
        <p:spPr>
          <a:xfrm>
            <a:off x="10992688" y="5860401"/>
            <a:ext cx="701043" cy="279445"/>
          </a:xfrm>
          <a:prstGeom prst="rect">
            <a:avLst/>
          </a:prstGeom>
        </p:spPr>
        <p:txBody>
          <a:bodyPr/>
          <a:lstStyle/>
          <a:p>
            <a:fld id="{00000000-1234-1234-1234-123412341234}" type="slidenum">
              <a:rPr lang="en" sz="1400">
                <a:solidFill>
                  <a:schemeClr val="tx1">
                    <a:lumMod val="65000"/>
                    <a:lumOff val="35000"/>
                  </a:schemeClr>
                </a:solidFill>
                <a:latin typeface="Calibri" pitchFamily="34" charset="0"/>
              </a:rPr>
              <a:pPr/>
              <a:t>9</a:t>
            </a:fld>
            <a:endParaRPr lang="en" sz="1400" dirty="0">
              <a:solidFill>
                <a:schemeClr val="tx1">
                  <a:lumMod val="65000"/>
                  <a:lumOff val="35000"/>
                </a:schemeClr>
              </a:solidFill>
              <a:latin typeface="Calibri" pitchFamily="34" charset="0"/>
            </a:endParaRPr>
          </a:p>
        </p:txBody>
      </p:sp>
      <p:cxnSp>
        <p:nvCxnSpPr>
          <p:cNvPr id="35" name="Прямая соединительная линия 34"/>
          <p:cNvCxnSpPr/>
          <p:nvPr/>
        </p:nvCxnSpPr>
        <p:spPr>
          <a:xfrm>
            <a:off x="2015501" y="1046317"/>
            <a:ext cx="1998" cy="490709"/>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grpSp>
        <p:nvGrpSpPr>
          <p:cNvPr id="2" name="Группа 77"/>
          <p:cNvGrpSpPr/>
          <p:nvPr/>
        </p:nvGrpSpPr>
        <p:grpSpPr>
          <a:xfrm>
            <a:off x="219585" y="845890"/>
            <a:ext cx="11511062" cy="6044001"/>
            <a:chOff x="0" y="745850"/>
            <a:chExt cx="12274488" cy="5597131"/>
          </a:xfrm>
        </p:grpSpPr>
        <p:sp>
          <p:nvSpPr>
            <p:cNvPr id="57" name="Прямоугольник 56"/>
            <p:cNvSpPr/>
            <p:nvPr/>
          </p:nvSpPr>
          <p:spPr>
            <a:xfrm>
              <a:off x="8666480" y="4717380"/>
              <a:ext cx="3525520" cy="1531020"/>
            </a:xfrm>
            <a:prstGeom prst="rect">
              <a:avLst/>
            </a:prstGeom>
            <a:solidFill>
              <a:srgbClr val="1750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PISA</a:t>
              </a:r>
              <a:r>
                <a:rPr lang="ru-RU" sz="1700" b="1" dirty="0"/>
                <a:t> </a:t>
              </a:r>
              <a:r>
                <a:rPr lang="ru-RU" sz="1700" dirty="0"/>
                <a:t>–</a:t>
              </a:r>
              <a:r>
                <a:rPr lang="en-US" sz="1700" dirty="0"/>
                <a:t> </a:t>
              </a:r>
              <a:endParaRPr lang="ru-RU" sz="1700" dirty="0"/>
            </a:p>
            <a:p>
              <a:pPr lvl="0">
                <a:spcBef>
                  <a:spcPct val="0"/>
                </a:spcBef>
                <a:defRPr/>
              </a:pPr>
              <a:r>
                <a:rPr lang="en-US" sz="1700" dirty="0" err="1"/>
                <a:t>Programme</a:t>
              </a:r>
              <a:r>
                <a:rPr lang="en-US" sz="1700" dirty="0"/>
                <a:t> for International Student Assessment</a:t>
              </a:r>
              <a:r>
                <a:rPr lang="ru-RU" sz="1700" dirty="0"/>
                <a:t>, 15-летние школьники</a:t>
              </a:r>
            </a:p>
            <a:p>
              <a:pPr lvl="0">
                <a:spcBef>
                  <a:spcPct val="0"/>
                </a:spcBef>
                <a:defRPr/>
              </a:pPr>
              <a:r>
                <a:rPr lang="ru-RU" sz="1700" b="1" dirty="0"/>
                <a:t>9</a:t>
              </a:r>
              <a:r>
                <a:rPr lang="ru-RU" sz="1700" dirty="0"/>
                <a:t> и </a:t>
              </a:r>
              <a:r>
                <a:rPr lang="ru-RU" sz="1700" b="1" dirty="0"/>
                <a:t>10</a:t>
              </a:r>
              <a:r>
                <a:rPr lang="ru-RU" sz="1700" dirty="0"/>
                <a:t> классы</a:t>
              </a:r>
              <a:endParaRPr lang="ru-RU" sz="1700" dirty="0">
                <a:latin typeface="Verdana" pitchFamily="34" charset="0"/>
                <a:ea typeface="Verdana" pitchFamily="34" charset="0"/>
                <a:cs typeface="Verdana" pitchFamily="34" charset="0"/>
              </a:endParaRPr>
            </a:p>
          </p:txBody>
        </p:sp>
        <p:sp>
          <p:nvSpPr>
            <p:cNvPr id="58" name="Прямоугольник 57"/>
            <p:cNvSpPr/>
            <p:nvPr/>
          </p:nvSpPr>
          <p:spPr>
            <a:xfrm>
              <a:off x="8656320" y="2202103"/>
              <a:ext cx="3535680" cy="1146000"/>
            </a:xfrm>
            <a:prstGeom prst="rect">
              <a:avLst/>
            </a:prstGeom>
            <a:solidFill>
              <a:srgbClr val="00738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PIRLS</a:t>
              </a:r>
              <a:r>
                <a:rPr lang="ru-RU" sz="1700" b="1" dirty="0"/>
                <a:t> </a:t>
              </a:r>
              <a:r>
                <a:rPr lang="ru-RU" sz="1700" dirty="0"/>
                <a:t>–</a:t>
              </a:r>
              <a:r>
                <a:rPr lang="en-US" sz="1700" dirty="0"/>
                <a:t> </a:t>
              </a:r>
              <a:endParaRPr lang="ru-RU" sz="1700" dirty="0"/>
            </a:p>
            <a:p>
              <a:pPr lvl="0">
                <a:spcBef>
                  <a:spcPct val="0"/>
                </a:spcBef>
                <a:defRPr/>
              </a:pPr>
              <a:r>
                <a:rPr lang="en-US" sz="1700" dirty="0"/>
                <a:t>Progress in International Reading Literacy Study</a:t>
              </a:r>
              <a:r>
                <a:rPr lang="ru-RU" sz="1700" dirty="0"/>
                <a:t>, </a:t>
              </a:r>
              <a:r>
                <a:rPr lang="ru-RU" sz="1700" b="1" dirty="0"/>
                <a:t>4</a:t>
              </a:r>
              <a:r>
                <a:rPr lang="ru-RU" sz="1700" dirty="0"/>
                <a:t> класс</a:t>
              </a:r>
            </a:p>
          </p:txBody>
        </p:sp>
        <p:sp>
          <p:nvSpPr>
            <p:cNvPr id="61" name="Прямоугольник 60"/>
            <p:cNvSpPr/>
            <p:nvPr/>
          </p:nvSpPr>
          <p:spPr>
            <a:xfrm>
              <a:off x="8656320" y="3469243"/>
              <a:ext cx="3535680" cy="1146000"/>
            </a:xfrm>
            <a:prstGeom prst="rect">
              <a:avLst/>
            </a:prstGeom>
            <a:solidFill>
              <a:srgbClr val="425A8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45719" rIns="91438" bIns="45719" rtlCol="0" anchor="ctr"/>
            <a:lstStyle/>
            <a:p>
              <a:pPr lvl="0">
                <a:spcBef>
                  <a:spcPct val="0"/>
                </a:spcBef>
                <a:defRPr/>
              </a:pPr>
              <a:r>
                <a:rPr lang="en-US" sz="1700" b="1" dirty="0"/>
                <a:t>TIMSS</a:t>
              </a:r>
              <a:r>
                <a:rPr lang="ru-RU" sz="1700" b="1" dirty="0"/>
                <a:t> </a:t>
              </a:r>
              <a:r>
                <a:rPr lang="ru-RU" sz="1700" dirty="0"/>
                <a:t>–</a:t>
              </a:r>
            </a:p>
            <a:p>
              <a:pPr lvl="0">
                <a:spcBef>
                  <a:spcPct val="0"/>
                </a:spcBef>
                <a:defRPr/>
              </a:pPr>
              <a:r>
                <a:rPr lang="en-US" sz="1700" dirty="0"/>
                <a:t>Trends in Mathematics and Science Study</a:t>
              </a:r>
              <a:r>
                <a:rPr lang="ru-RU" sz="1700" dirty="0"/>
                <a:t>, </a:t>
              </a:r>
              <a:r>
                <a:rPr lang="ru-RU" sz="1700" b="1" dirty="0"/>
                <a:t>4</a:t>
              </a:r>
              <a:r>
                <a:rPr lang="ru-RU" sz="1700" dirty="0"/>
                <a:t>, </a:t>
              </a:r>
              <a:r>
                <a:rPr lang="ru-RU" sz="1700" b="1" dirty="0"/>
                <a:t>8</a:t>
              </a:r>
              <a:r>
                <a:rPr lang="ru-RU" sz="1700" dirty="0"/>
                <a:t> и </a:t>
              </a:r>
              <a:r>
                <a:rPr lang="ru-RU" sz="1700" b="1" dirty="0"/>
                <a:t>11</a:t>
              </a:r>
              <a:r>
                <a:rPr lang="ru-RU" sz="1700" dirty="0"/>
                <a:t> классы</a:t>
              </a:r>
              <a:endParaRPr lang="ru-RU" sz="1700" dirty="0">
                <a:latin typeface="Verdana" pitchFamily="34" charset="0"/>
                <a:ea typeface="Verdana" pitchFamily="34" charset="0"/>
                <a:cs typeface="Verdana" pitchFamily="34" charset="0"/>
              </a:endParaRPr>
            </a:p>
          </p:txBody>
        </p:sp>
        <p:sp>
          <p:nvSpPr>
            <p:cNvPr id="67" name="Прямоугольник 66"/>
            <p:cNvSpPr/>
            <p:nvPr/>
          </p:nvSpPr>
          <p:spPr>
            <a:xfrm>
              <a:off x="0" y="4717380"/>
              <a:ext cx="8666480" cy="1531020"/>
            </a:xfrm>
            <a:prstGeom prst="rect">
              <a:avLst/>
            </a:prstGeom>
            <a:solidFill>
              <a:srgbClr val="2184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68" name="Прямоугольник 67"/>
            <p:cNvSpPr/>
            <p:nvPr/>
          </p:nvSpPr>
          <p:spPr>
            <a:xfrm>
              <a:off x="0" y="2202103"/>
              <a:ext cx="8666480" cy="1146000"/>
            </a:xfrm>
            <a:prstGeom prst="rect">
              <a:avLst/>
            </a:prstGeom>
            <a:solidFill>
              <a:srgbClr val="00AC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69" name="Прямоугольник 68"/>
            <p:cNvSpPr/>
            <p:nvPr/>
          </p:nvSpPr>
          <p:spPr>
            <a:xfrm>
              <a:off x="0" y="3469243"/>
              <a:ext cx="8666480" cy="1146000"/>
            </a:xfrm>
            <a:prstGeom prst="rect">
              <a:avLst/>
            </a:prstGeom>
            <a:solidFill>
              <a:srgbClr val="6D88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0" name="Прямоугольник 69"/>
            <p:cNvSpPr/>
            <p:nvPr/>
          </p:nvSpPr>
          <p:spPr>
            <a:xfrm>
              <a:off x="0" y="4717380"/>
              <a:ext cx="1775520" cy="1531020"/>
            </a:xfrm>
            <a:prstGeom prst="rect">
              <a:avLst/>
            </a:prstGeom>
            <a:solidFill>
              <a:srgbClr val="6AB6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1" name="Прямоугольник 70"/>
            <p:cNvSpPr/>
            <p:nvPr/>
          </p:nvSpPr>
          <p:spPr>
            <a:xfrm>
              <a:off x="0" y="2202103"/>
              <a:ext cx="1775520" cy="1146000"/>
            </a:xfrm>
            <a:prstGeom prst="rect">
              <a:avLst/>
            </a:prstGeom>
            <a:solidFill>
              <a:srgbClr val="33E1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2" name="Прямоугольник 71"/>
            <p:cNvSpPr/>
            <p:nvPr/>
          </p:nvSpPr>
          <p:spPr>
            <a:xfrm>
              <a:off x="0" y="3469243"/>
              <a:ext cx="1775520" cy="1146000"/>
            </a:xfrm>
            <a:prstGeom prst="rect">
              <a:avLst/>
            </a:prstGeom>
            <a:solidFill>
              <a:srgbClr val="A8B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p>
          </p:txBody>
        </p:sp>
        <p:sp>
          <p:nvSpPr>
            <p:cNvPr id="73" name="TextBox 72"/>
            <p:cNvSpPr txBox="1"/>
            <p:nvPr/>
          </p:nvSpPr>
          <p:spPr>
            <a:xfrm>
              <a:off x="1883747" y="2376819"/>
              <a:ext cx="6772573" cy="788080"/>
            </a:xfrm>
            <a:prstGeom prst="rect">
              <a:avLst/>
            </a:prstGeom>
            <a:noFill/>
          </p:spPr>
          <p:txBody>
            <a:bodyPr wrap="square" lIns="91438" tIns="45719" rIns="91438" bIns="45719" rtlCol="0">
              <a:spAutoFit/>
            </a:bodyPr>
            <a:lstStyle/>
            <a:p>
              <a:pPr>
                <a:lnSpc>
                  <a:spcPct val="90000"/>
                </a:lnSpc>
              </a:pPr>
              <a:r>
                <a:rPr lang="ru-RU" sz="1700" b="1" dirty="0"/>
                <a:t>ОСВОЕНИЕ ОСНОВ </a:t>
              </a:r>
              <a:r>
                <a:rPr lang="ru-RU" sz="1700" b="1" dirty="0" smtClean="0"/>
                <a:t>ЧТЕНИЯ </a:t>
              </a:r>
              <a:r>
                <a:rPr lang="ru-RU" sz="1700" dirty="0"/>
                <a:t>С ЦЕЛЬЮ</a:t>
              </a:r>
            </a:p>
            <a:p>
              <a:pPr marL="160664" indent="-160664">
                <a:buFont typeface="Arial" panose="020B0604020202020204" pitchFamily="34" charset="0"/>
                <a:buChar char="•"/>
              </a:pPr>
              <a:r>
                <a:rPr lang="ru-RU" sz="1700" dirty="0"/>
                <a:t>приобретения читательского литературного опыта</a:t>
              </a:r>
            </a:p>
            <a:p>
              <a:pPr marL="160664" indent="-160664">
                <a:buFont typeface="Arial" panose="020B0604020202020204" pitchFamily="34" charset="0"/>
                <a:buChar char="•"/>
              </a:pPr>
              <a:r>
                <a:rPr lang="ru-RU" sz="1700" dirty="0"/>
                <a:t>освоения и использования информации</a:t>
              </a:r>
            </a:p>
          </p:txBody>
        </p:sp>
        <p:sp>
          <p:nvSpPr>
            <p:cNvPr id="74" name="TextBox 73"/>
            <p:cNvSpPr txBox="1"/>
            <p:nvPr/>
          </p:nvSpPr>
          <p:spPr>
            <a:xfrm>
              <a:off x="1841502" y="3546532"/>
              <a:ext cx="6782731" cy="1054575"/>
            </a:xfrm>
            <a:prstGeom prst="rect">
              <a:avLst/>
            </a:prstGeom>
            <a:noFill/>
          </p:spPr>
          <p:txBody>
            <a:bodyPr wrap="square" lIns="91438" tIns="45719" rIns="91438" bIns="45719" rtlCol="0">
              <a:spAutoFit/>
            </a:bodyPr>
            <a:lstStyle/>
            <a:p>
              <a:pPr lvl="0">
                <a:spcBef>
                  <a:spcPct val="0"/>
                </a:spcBef>
                <a:defRPr/>
              </a:pPr>
              <a:r>
                <a:rPr lang="ru-RU" sz="1700" b="1" dirty="0"/>
                <a:t>ОСВОЕНИЕ ОСНОВ МАТЕМАТИКИ И ЕСТЕСТВЕННО-НАУЧНЫХ ПРЕДМЕТОВ:</a:t>
              </a:r>
            </a:p>
            <a:p>
              <a:pPr marL="160664" indent="-160664">
                <a:buFont typeface="Arial" panose="020B0604020202020204" pitchFamily="34" charset="0"/>
                <a:buChar char="•"/>
                <a:defRPr/>
              </a:pPr>
              <a:r>
                <a:rPr lang="ru-RU" sz="1700" dirty="0"/>
                <a:t>всех общеобразовательных курсов (4, 8 классы)</a:t>
              </a:r>
            </a:p>
            <a:p>
              <a:pPr marL="160664" indent="-160664">
                <a:buFont typeface="Arial" panose="020B0604020202020204" pitchFamily="34" charset="0"/>
                <a:buChar char="•"/>
                <a:defRPr/>
              </a:pPr>
              <a:r>
                <a:rPr lang="ru-RU" sz="1700" dirty="0"/>
                <a:t>углублённых курсов математики и физики (11 класс)</a:t>
              </a:r>
            </a:p>
          </p:txBody>
        </p:sp>
        <p:sp>
          <p:nvSpPr>
            <p:cNvPr id="75" name="TextBox 74"/>
            <p:cNvSpPr txBox="1"/>
            <p:nvPr/>
          </p:nvSpPr>
          <p:spPr>
            <a:xfrm>
              <a:off x="1883747" y="4904739"/>
              <a:ext cx="6803053" cy="769554"/>
            </a:xfrm>
            <a:prstGeom prst="rect">
              <a:avLst/>
            </a:prstGeom>
            <a:noFill/>
          </p:spPr>
          <p:txBody>
            <a:bodyPr wrap="square" lIns="91438" tIns="45719" rIns="91438" bIns="45719" rtlCol="0">
              <a:spAutoFit/>
            </a:bodyPr>
            <a:lstStyle/>
            <a:p>
              <a:pPr lvl="0">
                <a:spcBef>
                  <a:spcPct val="0"/>
                </a:spcBef>
                <a:defRPr/>
              </a:pPr>
              <a:r>
                <a:rPr lang="ru-RU" sz="1700" b="1" dirty="0"/>
                <a:t>СФОРМИРОВАННОСТЬ ФУНКЦИОНАЛЬНОЙ ГРАМОТНОСТИ:</a:t>
              </a:r>
            </a:p>
            <a:p>
              <a:pPr marL="160664" indent="-160664">
                <a:buFont typeface="Arial" panose="020B0604020202020204" pitchFamily="34" charset="0"/>
                <a:buChar char="•"/>
                <a:defRPr/>
              </a:pPr>
              <a:r>
                <a:rPr lang="ru-RU" sz="1700" dirty="0"/>
                <a:t>читательской</a:t>
              </a:r>
            </a:p>
            <a:p>
              <a:pPr marL="160664" indent="-160664">
                <a:buFont typeface="Arial" panose="020B0604020202020204" pitchFamily="34" charset="0"/>
                <a:buChar char="•"/>
                <a:defRPr/>
              </a:pPr>
              <a:r>
                <a:rPr lang="ru-RU" sz="1400" dirty="0"/>
                <a:t>математической</a:t>
              </a:r>
            </a:p>
          </p:txBody>
        </p:sp>
        <p:sp>
          <p:nvSpPr>
            <p:cNvPr id="76" name="TextBox 75"/>
            <p:cNvSpPr txBox="1"/>
            <p:nvPr/>
          </p:nvSpPr>
          <p:spPr>
            <a:xfrm>
              <a:off x="4395216" y="5260488"/>
              <a:ext cx="3135293" cy="570040"/>
            </a:xfrm>
            <a:prstGeom prst="rect">
              <a:avLst/>
            </a:prstGeom>
            <a:noFill/>
          </p:spPr>
          <p:txBody>
            <a:bodyPr wrap="square" lIns="91438" tIns="45719" rIns="91438" bIns="45719" rtlCol="0">
              <a:spAutoFit/>
            </a:bodyPr>
            <a:lstStyle/>
            <a:p>
              <a:pPr marL="160664" indent="-160664">
                <a:buFont typeface="Arial" panose="020B0604020202020204" pitchFamily="34" charset="0"/>
                <a:buChar char="•"/>
                <a:defRPr/>
              </a:pPr>
              <a:r>
                <a:rPr lang="ru-RU" sz="1700" dirty="0" err="1"/>
                <a:t>естественно-научной</a:t>
              </a:r>
              <a:endParaRPr lang="ru-RU" sz="1700" dirty="0"/>
            </a:p>
            <a:p>
              <a:pPr marL="160664" indent="-160664">
                <a:buFont typeface="Arial" panose="020B0604020202020204" pitchFamily="34" charset="0"/>
                <a:buChar char="•"/>
                <a:defRPr/>
              </a:pPr>
              <a:r>
                <a:rPr lang="ru-RU" sz="1700" dirty="0"/>
                <a:t>финансовой</a:t>
              </a:r>
            </a:p>
          </p:txBody>
        </p:sp>
        <p:sp>
          <p:nvSpPr>
            <p:cNvPr id="77" name="TextBox 76"/>
            <p:cNvSpPr txBox="1"/>
            <p:nvPr/>
          </p:nvSpPr>
          <p:spPr>
            <a:xfrm>
              <a:off x="1890307" y="5772941"/>
              <a:ext cx="6803053" cy="570040"/>
            </a:xfrm>
            <a:prstGeom prst="rect">
              <a:avLst/>
            </a:prstGeom>
            <a:noFill/>
          </p:spPr>
          <p:txBody>
            <a:bodyPr wrap="square" lIns="91438" tIns="45719" rIns="91438" bIns="45719" rtlCol="0">
              <a:spAutoFit/>
            </a:bodyPr>
            <a:lstStyle/>
            <a:p>
              <a:pPr lvl="0">
                <a:spcBef>
                  <a:spcPct val="0"/>
                </a:spcBef>
                <a:defRPr/>
              </a:pPr>
              <a:r>
                <a:rPr lang="ru-RU" sz="1700" b="1" dirty="0"/>
                <a:t>СФОРМИРОВАННОСТЬ НАВЫКОВ РАЗРЕШЕНИЯ </a:t>
              </a:r>
              <a:r>
                <a:rPr lang="ru-RU" sz="1700" b="1" dirty="0" smtClean="0"/>
                <a:t>ПРОБЛЕМ, КРЕАТИВНОГО МЫШЛЕНИЯ</a:t>
              </a:r>
              <a:endParaRPr lang="ru-RU" sz="1700" b="1" dirty="0"/>
            </a:p>
          </p:txBody>
        </p:sp>
        <p:sp>
          <p:nvSpPr>
            <p:cNvPr id="337" name="TextBox 336"/>
            <p:cNvSpPr txBox="1"/>
            <p:nvPr/>
          </p:nvSpPr>
          <p:spPr>
            <a:xfrm>
              <a:off x="34344" y="745850"/>
              <a:ext cx="12240144" cy="701149"/>
            </a:xfrm>
            <a:prstGeom prst="rect">
              <a:avLst/>
            </a:prstGeom>
            <a:noFill/>
          </p:spPr>
          <p:txBody>
            <a:bodyPr wrap="square" lIns="91438" tIns="45719" rIns="91438" bIns="45719" rtlCol="0">
              <a:spAutoFit/>
            </a:bodyPr>
            <a:lstStyle/>
            <a:p>
              <a:pPr algn="ctr">
                <a:lnSpc>
                  <a:spcPct val="90000"/>
                </a:lnSpc>
              </a:pPr>
              <a:r>
                <a:rPr lang="ru-RU" sz="2400" b="1" dirty="0" smtClean="0">
                  <a:solidFill>
                    <a:schemeClr val="tx2"/>
                  </a:solidFill>
                </a:rPr>
                <a:t>Оценка качества образования в международных рейтингах опирается на данные международных исследований </a:t>
              </a:r>
              <a:r>
                <a:rPr lang="en-US" sz="2400" b="1" dirty="0" smtClean="0">
                  <a:solidFill>
                    <a:schemeClr val="tx2"/>
                  </a:solidFill>
                </a:rPr>
                <a:t>PIRLS</a:t>
              </a:r>
              <a:r>
                <a:rPr lang="en-US" sz="2400" b="1" dirty="0">
                  <a:solidFill>
                    <a:schemeClr val="tx2"/>
                  </a:solidFill>
                </a:rPr>
                <a:t>, TIMSS </a:t>
              </a:r>
              <a:r>
                <a:rPr lang="ru-RU" sz="2400" b="1" dirty="0">
                  <a:solidFill>
                    <a:schemeClr val="tx2"/>
                  </a:solidFill>
                </a:rPr>
                <a:t>и </a:t>
              </a:r>
              <a:r>
                <a:rPr lang="en-US" sz="2400" b="1" dirty="0">
                  <a:solidFill>
                    <a:schemeClr val="tx2"/>
                  </a:solidFill>
                </a:rPr>
                <a:t>PISA</a:t>
              </a:r>
              <a:r>
                <a:rPr lang="ru-RU" sz="2400" b="1" dirty="0" smtClean="0">
                  <a:solidFill>
                    <a:schemeClr val="tx2"/>
                  </a:solidFill>
                </a:rPr>
                <a:t> </a:t>
              </a:r>
              <a:endParaRPr lang="ru-RU" sz="2400" dirty="0">
                <a:solidFill>
                  <a:schemeClr val="tx2"/>
                </a:solidFill>
              </a:endParaRPr>
            </a:p>
          </p:txBody>
        </p:sp>
      </p:grpSp>
      <p:grpSp>
        <p:nvGrpSpPr>
          <p:cNvPr id="3" name="Group 4"/>
          <p:cNvGrpSpPr>
            <a:grpSpLocks noChangeAspect="1"/>
          </p:cNvGrpSpPr>
          <p:nvPr/>
        </p:nvGrpSpPr>
        <p:grpSpPr bwMode="auto">
          <a:xfrm>
            <a:off x="296096" y="2628298"/>
            <a:ext cx="1385352" cy="777138"/>
            <a:chOff x="3172" y="1756"/>
            <a:chExt cx="1336" cy="808"/>
          </a:xfrm>
        </p:grpSpPr>
        <p:sp>
          <p:nvSpPr>
            <p:cNvPr id="1027" name="AutoShape 3"/>
            <p:cNvSpPr>
              <a:spLocks noChangeAspect="1" noChangeArrowheads="1" noTextEdit="1"/>
            </p:cNvSpPr>
            <p:nvPr/>
          </p:nvSpPr>
          <p:spPr bwMode="auto">
            <a:xfrm>
              <a:off x="3172" y="1756"/>
              <a:ext cx="1336" cy="80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nvGrpSpPr>
            <p:cNvPr id="4" name="Group 205"/>
            <p:cNvGrpSpPr>
              <a:grpSpLocks/>
            </p:cNvGrpSpPr>
            <p:nvPr/>
          </p:nvGrpSpPr>
          <p:grpSpPr bwMode="auto">
            <a:xfrm>
              <a:off x="3172" y="1756"/>
              <a:ext cx="1346" cy="814"/>
              <a:chOff x="3172" y="1756"/>
              <a:chExt cx="1346" cy="814"/>
            </a:xfrm>
          </p:grpSpPr>
          <p:sp>
            <p:nvSpPr>
              <p:cNvPr id="1029" name="Freeform 5"/>
              <p:cNvSpPr>
                <a:spLocks/>
              </p:cNvSpPr>
              <p:nvPr/>
            </p:nvSpPr>
            <p:spPr bwMode="auto">
              <a:xfrm>
                <a:off x="3888" y="1980"/>
                <a:ext cx="123" cy="366"/>
              </a:xfrm>
              <a:custGeom>
                <a:avLst/>
                <a:gdLst/>
                <a:ahLst/>
                <a:cxnLst>
                  <a:cxn ang="0">
                    <a:pos x="533" y="37"/>
                  </a:cxn>
                  <a:cxn ang="0">
                    <a:pos x="533" y="1584"/>
                  </a:cxn>
                  <a:cxn ang="0">
                    <a:pos x="463" y="1576"/>
                  </a:cxn>
                  <a:cxn ang="0">
                    <a:pos x="463" y="1576"/>
                  </a:cxn>
                  <a:cxn ang="0">
                    <a:pos x="190" y="1576"/>
                  </a:cxn>
                  <a:cxn ang="0">
                    <a:pos x="0" y="1576"/>
                  </a:cxn>
                  <a:cxn ang="0">
                    <a:pos x="0" y="37"/>
                  </a:cxn>
                  <a:cxn ang="0">
                    <a:pos x="37" y="0"/>
                  </a:cxn>
                  <a:cxn ang="0">
                    <a:pos x="497" y="0"/>
                  </a:cxn>
                  <a:cxn ang="0">
                    <a:pos x="533" y="37"/>
                  </a:cxn>
                </a:cxnLst>
                <a:rect l="0" t="0" r="r" b="b"/>
                <a:pathLst>
                  <a:path w="533" h="1584">
                    <a:moveTo>
                      <a:pt x="533" y="37"/>
                    </a:moveTo>
                    <a:lnTo>
                      <a:pt x="533" y="1584"/>
                    </a:lnTo>
                    <a:cubicBezTo>
                      <a:pt x="511" y="1579"/>
                      <a:pt x="487" y="1576"/>
                      <a:pt x="463" y="1576"/>
                    </a:cubicBezTo>
                    <a:lnTo>
                      <a:pt x="463" y="1576"/>
                    </a:lnTo>
                    <a:lnTo>
                      <a:pt x="190" y="1576"/>
                    </a:lnTo>
                    <a:lnTo>
                      <a:pt x="0" y="1576"/>
                    </a:lnTo>
                    <a:lnTo>
                      <a:pt x="0" y="37"/>
                    </a:lnTo>
                    <a:cubicBezTo>
                      <a:pt x="0" y="17"/>
                      <a:pt x="17" y="0"/>
                      <a:pt x="37" y="0"/>
                    </a:cubicBezTo>
                    <a:lnTo>
                      <a:pt x="497" y="0"/>
                    </a:lnTo>
                    <a:cubicBezTo>
                      <a:pt x="517" y="0"/>
                      <a:pt x="533" y="17"/>
                      <a:pt x="533" y="37"/>
                    </a:cubicBezTo>
                    <a:close/>
                  </a:path>
                </a:pathLst>
              </a:custGeom>
              <a:solidFill>
                <a:srgbClr val="37658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0" name="Freeform 6"/>
              <p:cNvSpPr>
                <a:spLocks/>
              </p:cNvSpPr>
              <p:nvPr/>
            </p:nvSpPr>
            <p:spPr bwMode="auto">
              <a:xfrm>
                <a:off x="4011" y="1980"/>
                <a:ext cx="122" cy="423"/>
              </a:xfrm>
              <a:custGeom>
                <a:avLst/>
                <a:gdLst/>
                <a:ahLst/>
                <a:cxnLst>
                  <a:cxn ang="0">
                    <a:pos x="533" y="37"/>
                  </a:cxn>
                  <a:cxn ang="0">
                    <a:pos x="533" y="1585"/>
                  </a:cxn>
                  <a:cxn ang="0">
                    <a:pos x="368" y="1676"/>
                  </a:cxn>
                  <a:cxn ang="0">
                    <a:pos x="368" y="1676"/>
                  </a:cxn>
                  <a:cxn ang="0">
                    <a:pos x="280" y="1829"/>
                  </a:cxn>
                  <a:cxn ang="0">
                    <a:pos x="257" y="1829"/>
                  </a:cxn>
                  <a:cxn ang="0">
                    <a:pos x="169" y="1676"/>
                  </a:cxn>
                  <a:cxn ang="0">
                    <a:pos x="169" y="1676"/>
                  </a:cxn>
                  <a:cxn ang="0">
                    <a:pos x="0" y="1584"/>
                  </a:cxn>
                  <a:cxn ang="0">
                    <a:pos x="0" y="37"/>
                  </a:cxn>
                  <a:cxn ang="0">
                    <a:pos x="37" y="0"/>
                  </a:cxn>
                  <a:cxn ang="0">
                    <a:pos x="497" y="0"/>
                  </a:cxn>
                  <a:cxn ang="0">
                    <a:pos x="533" y="37"/>
                  </a:cxn>
                </a:cxnLst>
                <a:rect l="0" t="0" r="r" b="b"/>
                <a:pathLst>
                  <a:path w="533" h="1829">
                    <a:moveTo>
                      <a:pt x="533" y="37"/>
                    </a:moveTo>
                    <a:lnTo>
                      <a:pt x="533" y="1585"/>
                    </a:lnTo>
                    <a:cubicBezTo>
                      <a:pt x="469" y="1599"/>
                      <a:pt x="412" y="1631"/>
                      <a:pt x="368" y="1676"/>
                    </a:cubicBezTo>
                    <a:lnTo>
                      <a:pt x="368" y="1676"/>
                    </a:lnTo>
                    <a:cubicBezTo>
                      <a:pt x="326" y="1718"/>
                      <a:pt x="295" y="1770"/>
                      <a:pt x="280" y="1829"/>
                    </a:cubicBezTo>
                    <a:lnTo>
                      <a:pt x="257" y="1829"/>
                    </a:lnTo>
                    <a:cubicBezTo>
                      <a:pt x="242" y="1770"/>
                      <a:pt x="211" y="1718"/>
                      <a:pt x="169" y="1676"/>
                    </a:cubicBezTo>
                    <a:lnTo>
                      <a:pt x="169" y="1676"/>
                    </a:lnTo>
                    <a:cubicBezTo>
                      <a:pt x="124" y="1630"/>
                      <a:pt x="66" y="1598"/>
                      <a:pt x="0" y="1584"/>
                    </a:cubicBezTo>
                    <a:lnTo>
                      <a:pt x="0" y="37"/>
                    </a:lnTo>
                    <a:cubicBezTo>
                      <a:pt x="0" y="17"/>
                      <a:pt x="17" y="0"/>
                      <a:pt x="37" y="0"/>
                    </a:cubicBezTo>
                    <a:lnTo>
                      <a:pt x="497" y="0"/>
                    </a:lnTo>
                    <a:cubicBezTo>
                      <a:pt x="517" y="0"/>
                      <a:pt x="533" y="17"/>
                      <a:pt x="533" y="37"/>
                    </a:cubicBezTo>
                    <a:close/>
                  </a:path>
                </a:pathLst>
              </a:custGeom>
              <a:solidFill>
                <a:srgbClr val="37658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1" name="Freeform 7"/>
              <p:cNvSpPr>
                <a:spLocks/>
              </p:cNvSpPr>
              <p:nvPr/>
            </p:nvSpPr>
            <p:spPr bwMode="auto">
              <a:xfrm>
                <a:off x="4133" y="1980"/>
                <a:ext cx="123" cy="366"/>
              </a:xfrm>
              <a:custGeom>
                <a:avLst/>
                <a:gdLst/>
                <a:ahLst/>
                <a:cxnLst>
                  <a:cxn ang="0">
                    <a:pos x="533" y="37"/>
                  </a:cxn>
                  <a:cxn ang="0">
                    <a:pos x="533" y="1576"/>
                  </a:cxn>
                  <a:cxn ang="0">
                    <a:pos x="74" y="1576"/>
                  </a:cxn>
                  <a:cxn ang="0">
                    <a:pos x="74" y="1576"/>
                  </a:cxn>
                  <a:cxn ang="0">
                    <a:pos x="0" y="1585"/>
                  </a:cxn>
                  <a:cxn ang="0">
                    <a:pos x="0" y="37"/>
                  </a:cxn>
                  <a:cxn ang="0">
                    <a:pos x="37" y="0"/>
                  </a:cxn>
                  <a:cxn ang="0">
                    <a:pos x="497" y="0"/>
                  </a:cxn>
                  <a:cxn ang="0">
                    <a:pos x="533" y="37"/>
                  </a:cxn>
                </a:cxnLst>
                <a:rect l="0" t="0" r="r" b="b"/>
                <a:pathLst>
                  <a:path w="533" h="1585">
                    <a:moveTo>
                      <a:pt x="533" y="37"/>
                    </a:moveTo>
                    <a:lnTo>
                      <a:pt x="533" y="1576"/>
                    </a:lnTo>
                    <a:lnTo>
                      <a:pt x="74" y="1576"/>
                    </a:lnTo>
                    <a:lnTo>
                      <a:pt x="74" y="1576"/>
                    </a:lnTo>
                    <a:cubicBezTo>
                      <a:pt x="49" y="1576"/>
                      <a:pt x="24" y="1579"/>
                      <a:pt x="0" y="1585"/>
                    </a:cubicBezTo>
                    <a:lnTo>
                      <a:pt x="0" y="37"/>
                    </a:lnTo>
                    <a:cubicBezTo>
                      <a:pt x="0" y="17"/>
                      <a:pt x="17" y="0"/>
                      <a:pt x="37" y="0"/>
                    </a:cubicBezTo>
                    <a:lnTo>
                      <a:pt x="497" y="0"/>
                    </a:lnTo>
                    <a:cubicBezTo>
                      <a:pt x="517" y="0"/>
                      <a:pt x="533" y="17"/>
                      <a:pt x="533" y="37"/>
                    </a:cubicBez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2" name="Freeform 8"/>
              <p:cNvSpPr>
                <a:spLocks/>
              </p:cNvSpPr>
              <p:nvPr/>
            </p:nvSpPr>
            <p:spPr bwMode="auto">
              <a:xfrm>
                <a:off x="3949" y="1980"/>
                <a:ext cx="62" cy="366"/>
              </a:xfrm>
              <a:custGeom>
                <a:avLst/>
                <a:gdLst/>
                <a:ahLst/>
                <a:cxnLst>
                  <a:cxn ang="0">
                    <a:pos x="266" y="37"/>
                  </a:cxn>
                  <a:cxn ang="0">
                    <a:pos x="266" y="1584"/>
                  </a:cxn>
                  <a:cxn ang="0">
                    <a:pos x="196" y="1576"/>
                  </a:cxn>
                  <a:cxn ang="0">
                    <a:pos x="196" y="1576"/>
                  </a:cxn>
                  <a:cxn ang="0">
                    <a:pos x="0" y="1576"/>
                  </a:cxn>
                  <a:cxn ang="0">
                    <a:pos x="0" y="0"/>
                  </a:cxn>
                  <a:cxn ang="0">
                    <a:pos x="230" y="0"/>
                  </a:cxn>
                  <a:cxn ang="0">
                    <a:pos x="266" y="37"/>
                  </a:cxn>
                </a:cxnLst>
                <a:rect l="0" t="0" r="r" b="b"/>
                <a:pathLst>
                  <a:path w="266" h="1584">
                    <a:moveTo>
                      <a:pt x="266" y="37"/>
                    </a:moveTo>
                    <a:lnTo>
                      <a:pt x="266" y="1584"/>
                    </a:lnTo>
                    <a:cubicBezTo>
                      <a:pt x="244" y="1579"/>
                      <a:pt x="220" y="1576"/>
                      <a:pt x="196" y="1576"/>
                    </a:cubicBezTo>
                    <a:lnTo>
                      <a:pt x="196" y="1576"/>
                    </a:lnTo>
                    <a:lnTo>
                      <a:pt x="0" y="1576"/>
                    </a:lnTo>
                    <a:lnTo>
                      <a:pt x="0" y="0"/>
                    </a:lnTo>
                    <a:lnTo>
                      <a:pt x="230" y="0"/>
                    </a:lnTo>
                    <a:cubicBezTo>
                      <a:pt x="250" y="0"/>
                      <a:pt x="266" y="17"/>
                      <a:pt x="266" y="37"/>
                    </a:cubicBezTo>
                    <a:close/>
                  </a:path>
                </a:pathLst>
              </a:custGeom>
              <a:solidFill>
                <a:srgbClr val="2C526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3" name="Freeform 9"/>
              <p:cNvSpPr>
                <a:spLocks/>
              </p:cNvSpPr>
              <p:nvPr/>
            </p:nvSpPr>
            <p:spPr bwMode="auto">
              <a:xfrm>
                <a:off x="4072" y="1980"/>
                <a:ext cx="61" cy="423"/>
              </a:xfrm>
              <a:custGeom>
                <a:avLst/>
                <a:gdLst/>
                <a:ahLst/>
                <a:cxnLst>
                  <a:cxn ang="0">
                    <a:pos x="266" y="37"/>
                  </a:cxn>
                  <a:cxn ang="0">
                    <a:pos x="266" y="1585"/>
                  </a:cxn>
                  <a:cxn ang="0">
                    <a:pos x="101" y="1676"/>
                  </a:cxn>
                  <a:cxn ang="0">
                    <a:pos x="101" y="1676"/>
                  </a:cxn>
                  <a:cxn ang="0">
                    <a:pos x="13" y="1829"/>
                  </a:cxn>
                  <a:cxn ang="0">
                    <a:pos x="0" y="1829"/>
                  </a:cxn>
                  <a:cxn ang="0">
                    <a:pos x="0" y="0"/>
                  </a:cxn>
                  <a:cxn ang="0">
                    <a:pos x="230" y="0"/>
                  </a:cxn>
                  <a:cxn ang="0">
                    <a:pos x="266" y="37"/>
                  </a:cxn>
                </a:cxnLst>
                <a:rect l="0" t="0" r="r" b="b"/>
                <a:pathLst>
                  <a:path w="266" h="1829">
                    <a:moveTo>
                      <a:pt x="266" y="37"/>
                    </a:moveTo>
                    <a:lnTo>
                      <a:pt x="266" y="1585"/>
                    </a:lnTo>
                    <a:cubicBezTo>
                      <a:pt x="202" y="1599"/>
                      <a:pt x="145" y="1631"/>
                      <a:pt x="101" y="1676"/>
                    </a:cubicBezTo>
                    <a:lnTo>
                      <a:pt x="101" y="1676"/>
                    </a:lnTo>
                    <a:cubicBezTo>
                      <a:pt x="59" y="1718"/>
                      <a:pt x="28" y="1770"/>
                      <a:pt x="13" y="1829"/>
                    </a:cubicBezTo>
                    <a:lnTo>
                      <a:pt x="0" y="1829"/>
                    </a:lnTo>
                    <a:lnTo>
                      <a:pt x="0" y="0"/>
                    </a:lnTo>
                    <a:lnTo>
                      <a:pt x="230" y="0"/>
                    </a:lnTo>
                    <a:cubicBezTo>
                      <a:pt x="250" y="0"/>
                      <a:pt x="266" y="17"/>
                      <a:pt x="266" y="37"/>
                    </a:cubicBezTo>
                    <a:close/>
                  </a:path>
                </a:pathLst>
              </a:custGeom>
              <a:solidFill>
                <a:srgbClr val="2C526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4" name="Freeform 10"/>
              <p:cNvSpPr>
                <a:spLocks/>
              </p:cNvSpPr>
              <p:nvPr/>
            </p:nvSpPr>
            <p:spPr bwMode="auto">
              <a:xfrm>
                <a:off x="4195" y="1980"/>
                <a:ext cx="61" cy="364"/>
              </a:xfrm>
              <a:custGeom>
                <a:avLst/>
                <a:gdLst/>
                <a:ahLst/>
                <a:cxnLst>
                  <a:cxn ang="0">
                    <a:pos x="266" y="37"/>
                  </a:cxn>
                  <a:cxn ang="0">
                    <a:pos x="266" y="1576"/>
                  </a:cxn>
                  <a:cxn ang="0">
                    <a:pos x="0" y="1576"/>
                  </a:cxn>
                  <a:cxn ang="0">
                    <a:pos x="0" y="0"/>
                  </a:cxn>
                  <a:cxn ang="0">
                    <a:pos x="230" y="0"/>
                  </a:cxn>
                  <a:cxn ang="0">
                    <a:pos x="266" y="37"/>
                  </a:cxn>
                </a:cxnLst>
                <a:rect l="0" t="0" r="r" b="b"/>
                <a:pathLst>
                  <a:path w="266" h="1576">
                    <a:moveTo>
                      <a:pt x="266" y="37"/>
                    </a:moveTo>
                    <a:lnTo>
                      <a:pt x="266" y="1576"/>
                    </a:lnTo>
                    <a:lnTo>
                      <a:pt x="0" y="1576"/>
                    </a:lnTo>
                    <a:lnTo>
                      <a:pt x="0" y="0"/>
                    </a:lnTo>
                    <a:lnTo>
                      <a:pt x="230" y="0"/>
                    </a:lnTo>
                    <a:cubicBezTo>
                      <a:pt x="250" y="0"/>
                      <a:pt x="266" y="17"/>
                      <a:pt x="266" y="37"/>
                    </a:cubicBez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35" name="Rectangle 11"/>
              <p:cNvSpPr>
                <a:spLocks noChangeArrowheads="1"/>
              </p:cNvSpPr>
              <p:nvPr/>
            </p:nvSpPr>
            <p:spPr bwMode="auto">
              <a:xfrm>
                <a:off x="3896" y="2038"/>
                <a:ext cx="107"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6" name="Rectangle 12"/>
              <p:cNvSpPr>
                <a:spLocks noChangeArrowheads="1"/>
              </p:cNvSpPr>
              <p:nvPr/>
            </p:nvSpPr>
            <p:spPr bwMode="auto">
              <a:xfrm>
                <a:off x="3896" y="2020"/>
                <a:ext cx="107"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7" name="Rectangle 13"/>
              <p:cNvSpPr>
                <a:spLocks noChangeArrowheads="1"/>
              </p:cNvSpPr>
              <p:nvPr/>
            </p:nvSpPr>
            <p:spPr bwMode="auto">
              <a:xfrm>
                <a:off x="4018" y="2038"/>
                <a:ext cx="108"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8" name="Rectangle 14"/>
              <p:cNvSpPr>
                <a:spLocks noChangeArrowheads="1"/>
              </p:cNvSpPr>
              <p:nvPr/>
            </p:nvSpPr>
            <p:spPr bwMode="auto">
              <a:xfrm>
                <a:off x="4018" y="2020"/>
                <a:ext cx="108"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39" name="Rectangle 15"/>
              <p:cNvSpPr>
                <a:spLocks noChangeArrowheads="1"/>
              </p:cNvSpPr>
              <p:nvPr/>
            </p:nvSpPr>
            <p:spPr bwMode="auto">
              <a:xfrm>
                <a:off x="4141" y="2038"/>
                <a:ext cx="108" cy="4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0" name="Rectangle 16"/>
              <p:cNvSpPr>
                <a:spLocks noChangeArrowheads="1"/>
              </p:cNvSpPr>
              <p:nvPr/>
            </p:nvSpPr>
            <p:spPr bwMode="auto">
              <a:xfrm>
                <a:off x="4141" y="2020"/>
                <a:ext cx="108" cy="12"/>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1" name="Rectangle 17"/>
              <p:cNvSpPr>
                <a:spLocks noChangeArrowheads="1"/>
              </p:cNvSpPr>
              <p:nvPr/>
            </p:nvSpPr>
            <p:spPr bwMode="auto">
              <a:xfrm>
                <a:off x="3949"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2" name="Rectangle 18"/>
              <p:cNvSpPr>
                <a:spLocks noChangeArrowheads="1"/>
              </p:cNvSpPr>
              <p:nvPr/>
            </p:nvSpPr>
            <p:spPr bwMode="auto">
              <a:xfrm>
                <a:off x="3949"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3" name="Rectangle 19"/>
              <p:cNvSpPr>
                <a:spLocks noChangeArrowheads="1"/>
              </p:cNvSpPr>
              <p:nvPr/>
            </p:nvSpPr>
            <p:spPr bwMode="auto">
              <a:xfrm>
                <a:off x="4072"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4" name="Rectangle 20"/>
              <p:cNvSpPr>
                <a:spLocks noChangeArrowheads="1"/>
              </p:cNvSpPr>
              <p:nvPr/>
            </p:nvSpPr>
            <p:spPr bwMode="auto">
              <a:xfrm>
                <a:off x="4072"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5" name="Rectangle 21"/>
              <p:cNvSpPr>
                <a:spLocks noChangeArrowheads="1"/>
              </p:cNvSpPr>
              <p:nvPr/>
            </p:nvSpPr>
            <p:spPr bwMode="auto">
              <a:xfrm>
                <a:off x="4195" y="2038"/>
                <a:ext cx="54" cy="49"/>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6" name="Rectangle 22"/>
              <p:cNvSpPr>
                <a:spLocks noChangeArrowheads="1"/>
              </p:cNvSpPr>
              <p:nvPr/>
            </p:nvSpPr>
            <p:spPr bwMode="auto">
              <a:xfrm>
                <a:off x="4195" y="2020"/>
                <a:ext cx="54" cy="12"/>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47" name="Freeform 23"/>
              <p:cNvSpPr>
                <a:spLocks noEditPoints="1"/>
              </p:cNvSpPr>
              <p:nvPr/>
            </p:nvSpPr>
            <p:spPr bwMode="auto">
              <a:xfrm>
                <a:off x="4255" y="1975"/>
                <a:ext cx="211" cy="595"/>
              </a:xfrm>
              <a:custGeom>
                <a:avLst/>
                <a:gdLst/>
                <a:ahLst/>
                <a:cxnLst>
                  <a:cxn ang="0">
                    <a:pos x="530" y="33"/>
                  </a:cxn>
                  <a:cxn ang="0">
                    <a:pos x="777" y="1599"/>
                  </a:cxn>
                  <a:cxn ang="0">
                    <a:pos x="237" y="1599"/>
                  </a:cxn>
                  <a:cxn ang="0">
                    <a:pos x="4" y="116"/>
                  </a:cxn>
                  <a:cxn ang="0">
                    <a:pos x="34" y="75"/>
                  </a:cxn>
                  <a:cxn ang="0">
                    <a:pos x="488" y="3"/>
                  </a:cxn>
                  <a:cxn ang="0">
                    <a:pos x="530" y="33"/>
                  </a:cxn>
                  <a:cxn ang="0">
                    <a:pos x="842" y="2012"/>
                  </a:cxn>
                  <a:cxn ang="0">
                    <a:pos x="912" y="2460"/>
                  </a:cxn>
                  <a:cxn ang="0">
                    <a:pos x="882" y="2502"/>
                  </a:cxn>
                  <a:cxn ang="0">
                    <a:pos x="428" y="2574"/>
                  </a:cxn>
                  <a:cxn ang="0">
                    <a:pos x="386" y="2543"/>
                  </a:cxn>
                  <a:cxn ang="0">
                    <a:pos x="302" y="2012"/>
                  </a:cxn>
                  <a:cxn ang="0">
                    <a:pos x="842" y="2012"/>
                  </a:cxn>
                </a:cxnLst>
                <a:rect l="0" t="0" r="r" b="b"/>
                <a:pathLst>
                  <a:path w="915" h="2577">
                    <a:moveTo>
                      <a:pt x="530" y="33"/>
                    </a:moveTo>
                    <a:lnTo>
                      <a:pt x="777" y="1599"/>
                    </a:lnTo>
                    <a:lnTo>
                      <a:pt x="237" y="1599"/>
                    </a:lnTo>
                    <a:lnTo>
                      <a:pt x="4" y="116"/>
                    </a:lnTo>
                    <a:cubicBezTo>
                      <a:pt x="0" y="97"/>
                      <a:pt x="14" y="78"/>
                      <a:pt x="34" y="75"/>
                    </a:cubicBezTo>
                    <a:lnTo>
                      <a:pt x="488" y="3"/>
                    </a:lnTo>
                    <a:cubicBezTo>
                      <a:pt x="508" y="0"/>
                      <a:pt x="527" y="14"/>
                      <a:pt x="530" y="33"/>
                    </a:cubicBezTo>
                    <a:close/>
                    <a:moveTo>
                      <a:pt x="842" y="2012"/>
                    </a:moveTo>
                    <a:lnTo>
                      <a:pt x="912" y="2460"/>
                    </a:lnTo>
                    <a:cubicBezTo>
                      <a:pt x="915" y="2480"/>
                      <a:pt x="902" y="2499"/>
                      <a:pt x="882" y="2502"/>
                    </a:cubicBezTo>
                    <a:lnTo>
                      <a:pt x="428" y="2574"/>
                    </a:lnTo>
                    <a:cubicBezTo>
                      <a:pt x="408" y="2577"/>
                      <a:pt x="389" y="2563"/>
                      <a:pt x="386" y="2543"/>
                    </a:cubicBezTo>
                    <a:lnTo>
                      <a:pt x="302" y="2012"/>
                    </a:lnTo>
                    <a:lnTo>
                      <a:pt x="842" y="2012"/>
                    </a:ln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48" name="Freeform 24"/>
              <p:cNvSpPr>
                <a:spLocks noEditPoints="1"/>
              </p:cNvSpPr>
              <p:nvPr/>
            </p:nvSpPr>
            <p:spPr bwMode="auto">
              <a:xfrm>
                <a:off x="4315" y="1975"/>
                <a:ext cx="151" cy="586"/>
              </a:xfrm>
              <a:custGeom>
                <a:avLst/>
                <a:gdLst/>
                <a:ahLst/>
                <a:cxnLst>
                  <a:cxn ang="0">
                    <a:pos x="269" y="33"/>
                  </a:cxn>
                  <a:cxn ang="0">
                    <a:pos x="516" y="1599"/>
                  </a:cxn>
                  <a:cxn ang="0">
                    <a:pos x="246" y="1599"/>
                  </a:cxn>
                  <a:cxn ang="0">
                    <a:pos x="0" y="39"/>
                  </a:cxn>
                  <a:cxn ang="0">
                    <a:pos x="227" y="3"/>
                  </a:cxn>
                  <a:cxn ang="0">
                    <a:pos x="269" y="33"/>
                  </a:cxn>
                  <a:cxn ang="0">
                    <a:pos x="581" y="2012"/>
                  </a:cxn>
                  <a:cxn ang="0">
                    <a:pos x="651" y="2460"/>
                  </a:cxn>
                  <a:cxn ang="0">
                    <a:pos x="621" y="2502"/>
                  </a:cxn>
                  <a:cxn ang="0">
                    <a:pos x="394" y="2538"/>
                  </a:cxn>
                  <a:cxn ang="0">
                    <a:pos x="311" y="2012"/>
                  </a:cxn>
                  <a:cxn ang="0">
                    <a:pos x="581" y="2012"/>
                  </a:cxn>
                </a:cxnLst>
                <a:rect l="0" t="0" r="r" b="b"/>
                <a:pathLst>
                  <a:path w="654" h="2538">
                    <a:moveTo>
                      <a:pt x="269" y="33"/>
                    </a:moveTo>
                    <a:lnTo>
                      <a:pt x="516" y="1599"/>
                    </a:lnTo>
                    <a:lnTo>
                      <a:pt x="246" y="1599"/>
                    </a:lnTo>
                    <a:lnTo>
                      <a:pt x="0" y="39"/>
                    </a:lnTo>
                    <a:lnTo>
                      <a:pt x="227" y="3"/>
                    </a:lnTo>
                    <a:cubicBezTo>
                      <a:pt x="247" y="0"/>
                      <a:pt x="266" y="14"/>
                      <a:pt x="269" y="33"/>
                    </a:cubicBezTo>
                    <a:close/>
                    <a:moveTo>
                      <a:pt x="581" y="2012"/>
                    </a:moveTo>
                    <a:lnTo>
                      <a:pt x="651" y="2460"/>
                    </a:lnTo>
                    <a:cubicBezTo>
                      <a:pt x="654" y="2480"/>
                      <a:pt x="641" y="2499"/>
                      <a:pt x="621" y="2502"/>
                    </a:cubicBezTo>
                    <a:lnTo>
                      <a:pt x="394" y="2538"/>
                    </a:lnTo>
                    <a:lnTo>
                      <a:pt x="311" y="2012"/>
                    </a:lnTo>
                    <a:lnTo>
                      <a:pt x="581" y="2012"/>
                    </a:ln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49" name="Freeform 25"/>
              <p:cNvSpPr>
                <a:spLocks/>
              </p:cNvSpPr>
              <p:nvPr/>
            </p:nvSpPr>
            <p:spPr bwMode="auto">
              <a:xfrm>
                <a:off x="4337" y="2456"/>
                <a:ext cx="115" cy="65"/>
              </a:xfrm>
              <a:custGeom>
                <a:avLst/>
                <a:gdLst/>
                <a:ahLst/>
                <a:cxnLst>
                  <a:cxn ang="0">
                    <a:pos x="463" y="0"/>
                  </a:cxn>
                  <a:cxn ang="0">
                    <a:pos x="496" y="210"/>
                  </a:cxn>
                  <a:cxn ang="0">
                    <a:pos x="33" y="282"/>
                  </a:cxn>
                  <a:cxn ang="0">
                    <a:pos x="0" y="72"/>
                  </a:cxn>
                  <a:cxn ang="0">
                    <a:pos x="463" y="0"/>
                  </a:cxn>
                </a:cxnLst>
                <a:rect l="0" t="0" r="r" b="b"/>
                <a:pathLst>
                  <a:path w="496" h="282">
                    <a:moveTo>
                      <a:pt x="463" y="0"/>
                    </a:moveTo>
                    <a:lnTo>
                      <a:pt x="496" y="210"/>
                    </a:lnTo>
                    <a:lnTo>
                      <a:pt x="33" y="282"/>
                    </a:lnTo>
                    <a:lnTo>
                      <a:pt x="0" y="72"/>
                    </a:lnTo>
                    <a:lnTo>
                      <a:pt x="463"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0" name="Freeform 26"/>
              <p:cNvSpPr>
                <a:spLocks/>
              </p:cNvSpPr>
              <p:nvPr/>
            </p:nvSpPr>
            <p:spPr bwMode="auto">
              <a:xfrm>
                <a:off x="4271" y="2032"/>
                <a:ext cx="114" cy="66"/>
              </a:xfrm>
              <a:custGeom>
                <a:avLst/>
                <a:gdLst/>
                <a:ahLst/>
                <a:cxnLst>
                  <a:cxn ang="0">
                    <a:pos x="462" y="0"/>
                  </a:cxn>
                  <a:cxn ang="0">
                    <a:pos x="495" y="210"/>
                  </a:cxn>
                  <a:cxn ang="0">
                    <a:pos x="33" y="283"/>
                  </a:cxn>
                  <a:cxn ang="0">
                    <a:pos x="0" y="73"/>
                  </a:cxn>
                  <a:cxn ang="0">
                    <a:pos x="462" y="0"/>
                  </a:cxn>
                </a:cxnLst>
                <a:rect l="0" t="0" r="r" b="b"/>
                <a:pathLst>
                  <a:path w="495" h="283">
                    <a:moveTo>
                      <a:pt x="462" y="0"/>
                    </a:moveTo>
                    <a:lnTo>
                      <a:pt x="495" y="210"/>
                    </a:lnTo>
                    <a:lnTo>
                      <a:pt x="33" y="283"/>
                    </a:lnTo>
                    <a:lnTo>
                      <a:pt x="0" y="73"/>
                    </a:lnTo>
                    <a:lnTo>
                      <a:pt x="462"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1" name="Freeform 27"/>
              <p:cNvSpPr>
                <a:spLocks/>
              </p:cNvSpPr>
              <p:nvPr/>
            </p:nvSpPr>
            <p:spPr bwMode="auto">
              <a:xfrm>
                <a:off x="4335" y="2440"/>
                <a:ext cx="108" cy="26"/>
              </a:xfrm>
              <a:custGeom>
                <a:avLst/>
                <a:gdLst/>
                <a:ahLst/>
                <a:cxnLst>
                  <a:cxn ang="0">
                    <a:pos x="464" y="0"/>
                  </a:cxn>
                  <a:cxn ang="0">
                    <a:pos x="471" y="42"/>
                  </a:cxn>
                  <a:cxn ang="0">
                    <a:pos x="8" y="115"/>
                  </a:cxn>
                  <a:cxn ang="0">
                    <a:pos x="0" y="64"/>
                  </a:cxn>
                  <a:cxn ang="0">
                    <a:pos x="407" y="0"/>
                  </a:cxn>
                  <a:cxn ang="0">
                    <a:pos x="464" y="0"/>
                  </a:cxn>
                </a:cxnLst>
                <a:rect l="0" t="0" r="r" b="b"/>
                <a:pathLst>
                  <a:path w="471" h="115">
                    <a:moveTo>
                      <a:pt x="464" y="0"/>
                    </a:moveTo>
                    <a:lnTo>
                      <a:pt x="471" y="42"/>
                    </a:lnTo>
                    <a:lnTo>
                      <a:pt x="8" y="115"/>
                    </a:lnTo>
                    <a:lnTo>
                      <a:pt x="0" y="64"/>
                    </a:lnTo>
                    <a:lnTo>
                      <a:pt x="407" y="0"/>
                    </a:lnTo>
                    <a:lnTo>
                      <a:pt x="464" y="0"/>
                    </a:lnTo>
                    <a:close/>
                  </a:path>
                </a:pathLst>
              </a:custGeom>
              <a:solidFill>
                <a:srgbClr val="FFEA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2" name="Freeform 28"/>
              <p:cNvSpPr>
                <a:spLocks/>
              </p:cNvSpPr>
              <p:nvPr/>
            </p:nvSpPr>
            <p:spPr bwMode="auto">
              <a:xfrm>
                <a:off x="4268" y="2014"/>
                <a:ext cx="109" cy="29"/>
              </a:xfrm>
              <a:custGeom>
                <a:avLst/>
                <a:gdLst/>
                <a:ahLst/>
                <a:cxnLst>
                  <a:cxn ang="0">
                    <a:pos x="463" y="0"/>
                  </a:cxn>
                  <a:cxn ang="0">
                    <a:pos x="471" y="51"/>
                  </a:cxn>
                  <a:cxn ang="0">
                    <a:pos x="8" y="124"/>
                  </a:cxn>
                  <a:cxn ang="0">
                    <a:pos x="0" y="73"/>
                  </a:cxn>
                  <a:cxn ang="0">
                    <a:pos x="463" y="0"/>
                  </a:cxn>
                </a:cxnLst>
                <a:rect l="0" t="0" r="r" b="b"/>
                <a:pathLst>
                  <a:path w="471" h="124">
                    <a:moveTo>
                      <a:pt x="463" y="0"/>
                    </a:moveTo>
                    <a:lnTo>
                      <a:pt x="471" y="51"/>
                    </a:lnTo>
                    <a:lnTo>
                      <a:pt x="8" y="124"/>
                    </a:lnTo>
                    <a:lnTo>
                      <a:pt x="0" y="73"/>
                    </a:lnTo>
                    <a:lnTo>
                      <a:pt x="463" y="0"/>
                    </a:lnTo>
                    <a:close/>
                  </a:path>
                </a:pathLst>
              </a:custGeom>
              <a:solidFill>
                <a:srgbClr val="FFEA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3" name="Freeform 29"/>
              <p:cNvSpPr>
                <a:spLocks/>
              </p:cNvSpPr>
              <p:nvPr/>
            </p:nvSpPr>
            <p:spPr bwMode="auto">
              <a:xfrm>
                <a:off x="4391" y="2456"/>
                <a:ext cx="61" cy="57"/>
              </a:xfrm>
              <a:custGeom>
                <a:avLst/>
                <a:gdLst/>
                <a:ahLst/>
                <a:cxnLst>
                  <a:cxn ang="0">
                    <a:pos x="231" y="0"/>
                  </a:cxn>
                  <a:cxn ang="0">
                    <a:pos x="264" y="210"/>
                  </a:cxn>
                  <a:cxn ang="0">
                    <a:pos x="33" y="246"/>
                  </a:cxn>
                  <a:cxn ang="0">
                    <a:pos x="0" y="36"/>
                  </a:cxn>
                  <a:cxn ang="0">
                    <a:pos x="231" y="0"/>
                  </a:cxn>
                </a:cxnLst>
                <a:rect l="0" t="0" r="r" b="b"/>
                <a:pathLst>
                  <a:path w="264" h="246">
                    <a:moveTo>
                      <a:pt x="231" y="0"/>
                    </a:moveTo>
                    <a:lnTo>
                      <a:pt x="264" y="210"/>
                    </a:lnTo>
                    <a:lnTo>
                      <a:pt x="33" y="246"/>
                    </a:lnTo>
                    <a:lnTo>
                      <a:pt x="0" y="36"/>
                    </a:lnTo>
                    <a:lnTo>
                      <a:pt x="231" y="0"/>
                    </a:lnTo>
                    <a:close/>
                  </a:path>
                </a:pathLst>
              </a:custGeom>
              <a:solidFill>
                <a:srgbClr val="F2AE3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4" name="Freeform 30"/>
              <p:cNvSpPr>
                <a:spLocks/>
              </p:cNvSpPr>
              <p:nvPr/>
            </p:nvSpPr>
            <p:spPr bwMode="auto">
              <a:xfrm>
                <a:off x="4324" y="2032"/>
                <a:ext cx="61" cy="58"/>
              </a:xfrm>
              <a:custGeom>
                <a:avLst/>
                <a:gdLst/>
                <a:ahLst/>
                <a:cxnLst>
                  <a:cxn ang="0">
                    <a:pos x="231" y="0"/>
                  </a:cxn>
                  <a:cxn ang="0">
                    <a:pos x="264" y="210"/>
                  </a:cxn>
                  <a:cxn ang="0">
                    <a:pos x="33" y="247"/>
                  </a:cxn>
                  <a:cxn ang="0">
                    <a:pos x="0" y="37"/>
                  </a:cxn>
                  <a:cxn ang="0">
                    <a:pos x="231" y="0"/>
                  </a:cxn>
                </a:cxnLst>
                <a:rect l="0" t="0" r="r" b="b"/>
                <a:pathLst>
                  <a:path w="264" h="247">
                    <a:moveTo>
                      <a:pt x="231" y="0"/>
                    </a:moveTo>
                    <a:lnTo>
                      <a:pt x="264" y="210"/>
                    </a:lnTo>
                    <a:lnTo>
                      <a:pt x="33" y="247"/>
                    </a:lnTo>
                    <a:lnTo>
                      <a:pt x="0" y="37"/>
                    </a:lnTo>
                    <a:lnTo>
                      <a:pt x="231" y="0"/>
                    </a:lnTo>
                    <a:close/>
                  </a:path>
                </a:pathLst>
              </a:custGeom>
              <a:solidFill>
                <a:srgbClr val="F2AE3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5" name="Freeform 31"/>
              <p:cNvSpPr>
                <a:spLocks/>
              </p:cNvSpPr>
              <p:nvPr/>
            </p:nvSpPr>
            <p:spPr bwMode="auto">
              <a:xfrm>
                <a:off x="4388" y="2440"/>
                <a:ext cx="55" cy="18"/>
              </a:xfrm>
              <a:custGeom>
                <a:avLst/>
                <a:gdLst/>
                <a:ahLst/>
                <a:cxnLst>
                  <a:cxn ang="0">
                    <a:pos x="233" y="0"/>
                  </a:cxn>
                  <a:cxn ang="0">
                    <a:pos x="240" y="42"/>
                  </a:cxn>
                  <a:cxn ang="0">
                    <a:pos x="8" y="79"/>
                  </a:cxn>
                  <a:cxn ang="0">
                    <a:pos x="0" y="28"/>
                  </a:cxn>
                  <a:cxn ang="0">
                    <a:pos x="176" y="0"/>
                  </a:cxn>
                  <a:cxn ang="0">
                    <a:pos x="233" y="0"/>
                  </a:cxn>
                </a:cxnLst>
                <a:rect l="0" t="0" r="r" b="b"/>
                <a:pathLst>
                  <a:path w="240" h="79">
                    <a:moveTo>
                      <a:pt x="233" y="0"/>
                    </a:moveTo>
                    <a:lnTo>
                      <a:pt x="240" y="42"/>
                    </a:lnTo>
                    <a:lnTo>
                      <a:pt x="8" y="79"/>
                    </a:lnTo>
                    <a:lnTo>
                      <a:pt x="0" y="28"/>
                    </a:lnTo>
                    <a:lnTo>
                      <a:pt x="176" y="0"/>
                    </a:lnTo>
                    <a:lnTo>
                      <a:pt x="233"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6" name="Freeform 32"/>
              <p:cNvSpPr>
                <a:spLocks/>
              </p:cNvSpPr>
              <p:nvPr/>
            </p:nvSpPr>
            <p:spPr bwMode="auto">
              <a:xfrm>
                <a:off x="4322" y="2014"/>
                <a:ext cx="55" cy="21"/>
              </a:xfrm>
              <a:custGeom>
                <a:avLst/>
                <a:gdLst/>
                <a:ahLst/>
                <a:cxnLst>
                  <a:cxn ang="0">
                    <a:pos x="231" y="0"/>
                  </a:cxn>
                  <a:cxn ang="0">
                    <a:pos x="239" y="51"/>
                  </a:cxn>
                  <a:cxn ang="0">
                    <a:pos x="8" y="87"/>
                  </a:cxn>
                  <a:cxn ang="0">
                    <a:pos x="0" y="37"/>
                  </a:cxn>
                  <a:cxn ang="0">
                    <a:pos x="231" y="0"/>
                  </a:cxn>
                </a:cxnLst>
                <a:rect l="0" t="0" r="r" b="b"/>
                <a:pathLst>
                  <a:path w="239" h="87">
                    <a:moveTo>
                      <a:pt x="231" y="0"/>
                    </a:moveTo>
                    <a:lnTo>
                      <a:pt x="239" y="51"/>
                    </a:lnTo>
                    <a:lnTo>
                      <a:pt x="8" y="87"/>
                    </a:lnTo>
                    <a:lnTo>
                      <a:pt x="0" y="37"/>
                    </a:lnTo>
                    <a:lnTo>
                      <a:pt x="231" y="0"/>
                    </a:lnTo>
                    <a:close/>
                  </a:path>
                </a:pathLst>
              </a:custGeom>
              <a:solidFill>
                <a:srgbClr val="FFD07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57" name="Rectangle 33"/>
              <p:cNvSpPr>
                <a:spLocks noChangeArrowheads="1"/>
              </p:cNvSpPr>
              <p:nvPr/>
            </p:nvSpPr>
            <p:spPr bwMode="auto">
              <a:xfrm>
                <a:off x="4195" y="2151"/>
                <a:ext cx="29" cy="193"/>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58" name="Rectangle 34"/>
              <p:cNvSpPr>
                <a:spLocks noChangeArrowheads="1"/>
              </p:cNvSpPr>
              <p:nvPr/>
            </p:nvSpPr>
            <p:spPr bwMode="auto">
              <a:xfrm>
                <a:off x="4165" y="2151"/>
                <a:ext cx="30" cy="193"/>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59" name="Rectangle 35"/>
              <p:cNvSpPr>
                <a:spLocks noChangeArrowheads="1"/>
              </p:cNvSpPr>
              <p:nvPr/>
            </p:nvSpPr>
            <p:spPr bwMode="auto">
              <a:xfrm>
                <a:off x="3232" y="1940"/>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0" name="Rectangle 36"/>
              <p:cNvSpPr>
                <a:spLocks noChangeArrowheads="1"/>
              </p:cNvSpPr>
              <p:nvPr/>
            </p:nvSpPr>
            <p:spPr bwMode="auto">
              <a:xfrm>
                <a:off x="3232" y="1955"/>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1" name="Rectangle 37"/>
              <p:cNvSpPr>
                <a:spLocks noChangeArrowheads="1"/>
              </p:cNvSpPr>
              <p:nvPr/>
            </p:nvSpPr>
            <p:spPr bwMode="auto">
              <a:xfrm>
                <a:off x="3232" y="1969"/>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2" name="Rectangle 38"/>
              <p:cNvSpPr>
                <a:spLocks noChangeArrowheads="1"/>
              </p:cNvSpPr>
              <p:nvPr/>
            </p:nvSpPr>
            <p:spPr bwMode="auto">
              <a:xfrm>
                <a:off x="3232" y="1984"/>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3" name="Rectangle 39"/>
              <p:cNvSpPr>
                <a:spLocks noChangeArrowheads="1"/>
              </p:cNvSpPr>
              <p:nvPr/>
            </p:nvSpPr>
            <p:spPr bwMode="auto">
              <a:xfrm>
                <a:off x="3232" y="1998"/>
                <a:ext cx="325"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4" name="Rectangle 40"/>
              <p:cNvSpPr>
                <a:spLocks noChangeArrowheads="1"/>
              </p:cNvSpPr>
              <p:nvPr/>
            </p:nvSpPr>
            <p:spPr bwMode="auto">
              <a:xfrm>
                <a:off x="3232" y="2012"/>
                <a:ext cx="325" cy="8"/>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5" name="Rectangle 41"/>
              <p:cNvSpPr>
                <a:spLocks noChangeArrowheads="1"/>
              </p:cNvSpPr>
              <p:nvPr/>
            </p:nvSpPr>
            <p:spPr bwMode="auto">
              <a:xfrm>
                <a:off x="3232" y="1947"/>
                <a:ext cx="325"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6" name="Rectangle 42"/>
              <p:cNvSpPr>
                <a:spLocks noChangeArrowheads="1"/>
              </p:cNvSpPr>
              <p:nvPr/>
            </p:nvSpPr>
            <p:spPr bwMode="auto">
              <a:xfrm>
                <a:off x="3232" y="1962"/>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7" name="Rectangle 43"/>
              <p:cNvSpPr>
                <a:spLocks noChangeArrowheads="1"/>
              </p:cNvSpPr>
              <p:nvPr/>
            </p:nvSpPr>
            <p:spPr bwMode="auto">
              <a:xfrm>
                <a:off x="3232" y="1976"/>
                <a:ext cx="325"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8" name="Rectangle 44"/>
              <p:cNvSpPr>
                <a:spLocks noChangeArrowheads="1"/>
              </p:cNvSpPr>
              <p:nvPr/>
            </p:nvSpPr>
            <p:spPr bwMode="auto">
              <a:xfrm>
                <a:off x="3232" y="1991"/>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69" name="Rectangle 45"/>
              <p:cNvSpPr>
                <a:spLocks noChangeArrowheads="1"/>
              </p:cNvSpPr>
              <p:nvPr/>
            </p:nvSpPr>
            <p:spPr bwMode="auto">
              <a:xfrm>
                <a:off x="3232" y="2005"/>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0" name="Rectangle 46"/>
              <p:cNvSpPr>
                <a:spLocks noChangeArrowheads="1"/>
              </p:cNvSpPr>
              <p:nvPr/>
            </p:nvSpPr>
            <p:spPr bwMode="auto">
              <a:xfrm>
                <a:off x="3232" y="2020"/>
                <a:ext cx="325"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1" name="Rectangle 47"/>
              <p:cNvSpPr>
                <a:spLocks noChangeArrowheads="1"/>
              </p:cNvSpPr>
              <p:nvPr/>
            </p:nvSpPr>
            <p:spPr bwMode="auto">
              <a:xfrm>
                <a:off x="3232" y="2027"/>
                <a:ext cx="325"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72" name="Freeform 48"/>
              <p:cNvSpPr>
                <a:spLocks/>
              </p:cNvSpPr>
              <p:nvPr/>
            </p:nvSpPr>
            <p:spPr bwMode="auto">
              <a:xfrm>
                <a:off x="3557" y="1940"/>
                <a:ext cx="322" cy="7"/>
              </a:xfrm>
              <a:custGeom>
                <a:avLst/>
                <a:gdLst/>
                <a:ahLst/>
                <a:cxnLst>
                  <a:cxn ang="0">
                    <a:pos x="0" y="0"/>
                  </a:cxn>
                  <a:cxn ang="0">
                    <a:pos x="1401" y="0"/>
                  </a:cxn>
                  <a:cxn ang="0">
                    <a:pos x="1391" y="31"/>
                  </a:cxn>
                  <a:cxn ang="0">
                    <a:pos x="0" y="31"/>
                  </a:cxn>
                  <a:cxn ang="0">
                    <a:pos x="0" y="0"/>
                  </a:cxn>
                </a:cxnLst>
                <a:rect l="0" t="0" r="r" b="b"/>
                <a:pathLst>
                  <a:path w="1401" h="31">
                    <a:moveTo>
                      <a:pt x="0" y="0"/>
                    </a:moveTo>
                    <a:lnTo>
                      <a:pt x="1401" y="0"/>
                    </a:lnTo>
                    <a:cubicBezTo>
                      <a:pt x="1397" y="10"/>
                      <a:pt x="1394" y="21"/>
                      <a:pt x="1391"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3" name="Freeform 49"/>
              <p:cNvSpPr>
                <a:spLocks/>
              </p:cNvSpPr>
              <p:nvPr/>
            </p:nvSpPr>
            <p:spPr bwMode="auto">
              <a:xfrm>
                <a:off x="3557" y="1955"/>
                <a:ext cx="318" cy="7"/>
              </a:xfrm>
              <a:custGeom>
                <a:avLst/>
                <a:gdLst/>
                <a:ahLst/>
                <a:cxnLst>
                  <a:cxn ang="0">
                    <a:pos x="0" y="0"/>
                  </a:cxn>
                  <a:cxn ang="0">
                    <a:pos x="1384" y="0"/>
                  </a:cxn>
                  <a:cxn ang="0">
                    <a:pos x="1380" y="30"/>
                  </a:cxn>
                  <a:cxn ang="0">
                    <a:pos x="1380" y="31"/>
                  </a:cxn>
                  <a:cxn ang="0">
                    <a:pos x="0" y="31"/>
                  </a:cxn>
                  <a:cxn ang="0">
                    <a:pos x="0" y="0"/>
                  </a:cxn>
                </a:cxnLst>
                <a:rect l="0" t="0" r="r" b="b"/>
                <a:pathLst>
                  <a:path w="1384" h="31">
                    <a:moveTo>
                      <a:pt x="0" y="0"/>
                    </a:moveTo>
                    <a:lnTo>
                      <a:pt x="1384" y="0"/>
                    </a:lnTo>
                    <a:cubicBezTo>
                      <a:pt x="1383" y="9"/>
                      <a:pt x="1381" y="19"/>
                      <a:pt x="1380" y="30"/>
                    </a:cubicBezTo>
                    <a:lnTo>
                      <a:pt x="1380" y="31"/>
                    </a:ln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4" name="Freeform 50"/>
              <p:cNvSpPr>
                <a:spLocks/>
              </p:cNvSpPr>
              <p:nvPr/>
            </p:nvSpPr>
            <p:spPr bwMode="auto">
              <a:xfrm>
                <a:off x="3557" y="1969"/>
                <a:ext cx="316" cy="7"/>
              </a:xfrm>
              <a:custGeom>
                <a:avLst/>
                <a:gdLst/>
                <a:ahLst/>
                <a:cxnLst>
                  <a:cxn ang="0">
                    <a:pos x="0" y="0"/>
                  </a:cxn>
                  <a:cxn ang="0">
                    <a:pos x="1376" y="0"/>
                  </a:cxn>
                  <a:cxn ang="0">
                    <a:pos x="1374" y="31"/>
                  </a:cxn>
                  <a:cxn ang="0">
                    <a:pos x="0" y="31"/>
                  </a:cxn>
                  <a:cxn ang="0">
                    <a:pos x="0" y="0"/>
                  </a:cxn>
                </a:cxnLst>
                <a:rect l="0" t="0" r="r" b="b"/>
                <a:pathLst>
                  <a:path w="1376" h="31">
                    <a:moveTo>
                      <a:pt x="0" y="0"/>
                    </a:moveTo>
                    <a:lnTo>
                      <a:pt x="1376" y="0"/>
                    </a:lnTo>
                    <a:cubicBezTo>
                      <a:pt x="1375" y="10"/>
                      <a:pt x="1375" y="21"/>
                      <a:pt x="1374"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5" name="Freeform 51"/>
              <p:cNvSpPr>
                <a:spLocks/>
              </p:cNvSpPr>
              <p:nvPr/>
            </p:nvSpPr>
            <p:spPr bwMode="auto">
              <a:xfrm>
                <a:off x="3557" y="1984"/>
                <a:ext cx="316" cy="7"/>
              </a:xfrm>
              <a:custGeom>
                <a:avLst/>
                <a:gdLst/>
                <a:ahLst/>
                <a:cxnLst>
                  <a:cxn ang="0">
                    <a:pos x="0" y="0"/>
                  </a:cxn>
                  <a:cxn ang="0">
                    <a:pos x="1373" y="0"/>
                  </a:cxn>
                  <a:cxn ang="0">
                    <a:pos x="1373" y="11"/>
                  </a:cxn>
                  <a:cxn ang="0">
                    <a:pos x="1373" y="31"/>
                  </a:cxn>
                  <a:cxn ang="0">
                    <a:pos x="0" y="31"/>
                  </a:cxn>
                  <a:cxn ang="0">
                    <a:pos x="0" y="0"/>
                  </a:cxn>
                </a:cxnLst>
                <a:rect l="0" t="0" r="r" b="b"/>
                <a:pathLst>
                  <a:path w="1373" h="31">
                    <a:moveTo>
                      <a:pt x="0" y="0"/>
                    </a:moveTo>
                    <a:lnTo>
                      <a:pt x="1373" y="0"/>
                    </a:lnTo>
                    <a:lnTo>
                      <a:pt x="1373" y="11"/>
                    </a:lnTo>
                    <a:cubicBezTo>
                      <a:pt x="1373" y="18"/>
                      <a:pt x="1373" y="25"/>
                      <a:pt x="1373"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6" name="Freeform 52"/>
              <p:cNvSpPr>
                <a:spLocks/>
              </p:cNvSpPr>
              <p:nvPr/>
            </p:nvSpPr>
            <p:spPr bwMode="auto">
              <a:xfrm>
                <a:off x="3557" y="1998"/>
                <a:ext cx="317" cy="7"/>
              </a:xfrm>
              <a:custGeom>
                <a:avLst/>
                <a:gdLst/>
                <a:ahLst/>
                <a:cxnLst>
                  <a:cxn ang="0">
                    <a:pos x="0" y="0"/>
                  </a:cxn>
                  <a:cxn ang="0">
                    <a:pos x="1375" y="0"/>
                  </a:cxn>
                  <a:cxn ang="0">
                    <a:pos x="1377" y="31"/>
                  </a:cxn>
                  <a:cxn ang="0">
                    <a:pos x="0" y="31"/>
                  </a:cxn>
                  <a:cxn ang="0">
                    <a:pos x="0" y="0"/>
                  </a:cxn>
                </a:cxnLst>
                <a:rect l="0" t="0" r="r" b="b"/>
                <a:pathLst>
                  <a:path w="1377" h="31">
                    <a:moveTo>
                      <a:pt x="0" y="0"/>
                    </a:moveTo>
                    <a:lnTo>
                      <a:pt x="1375" y="0"/>
                    </a:lnTo>
                    <a:cubicBezTo>
                      <a:pt x="1375" y="10"/>
                      <a:pt x="1376" y="20"/>
                      <a:pt x="1377"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7" name="Freeform 53"/>
              <p:cNvSpPr>
                <a:spLocks/>
              </p:cNvSpPr>
              <p:nvPr/>
            </p:nvSpPr>
            <p:spPr bwMode="auto">
              <a:xfrm>
                <a:off x="3557" y="2012"/>
                <a:ext cx="319" cy="8"/>
              </a:xfrm>
              <a:custGeom>
                <a:avLst/>
                <a:gdLst/>
                <a:ahLst/>
                <a:cxnLst>
                  <a:cxn ang="0">
                    <a:pos x="0" y="0"/>
                  </a:cxn>
                  <a:cxn ang="0">
                    <a:pos x="1381" y="0"/>
                  </a:cxn>
                  <a:cxn ang="0">
                    <a:pos x="1386" y="31"/>
                  </a:cxn>
                  <a:cxn ang="0">
                    <a:pos x="0" y="31"/>
                  </a:cxn>
                  <a:cxn ang="0">
                    <a:pos x="0" y="0"/>
                  </a:cxn>
                </a:cxnLst>
                <a:rect l="0" t="0" r="r" b="b"/>
                <a:pathLst>
                  <a:path w="1386" h="31">
                    <a:moveTo>
                      <a:pt x="0" y="0"/>
                    </a:moveTo>
                    <a:lnTo>
                      <a:pt x="1381" y="0"/>
                    </a:lnTo>
                    <a:cubicBezTo>
                      <a:pt x="1382" y="11"/>
                      <a:pt x="1384" y="21"/>
                      <a:pt x="1386"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8" name="Freeform 54"/>
              <p:cNvSpPr>
                <a:spLocks/>
              </p:cNvSpPr>
              <p:nvPr/>
            </p:nvSpPr>
            <p:spPr bwMode="auto">
              <a:xfrm>
                <a:off x="3557" y="1947"/>
                <a:ext cx="320" cy="8"/>
              </a:xfrm>
              <a:custGeom>
                <a:avLst/>
                <a:gdLst/>
                <a:ahLst/>
                <a:cxnLst>
                  <a:cxn ang="0">
                    <a:pos x="0" y="0"/>
                  </a:cxn>
                  <a:cxn ang="0">
                    <a:pos x="1391" y="0"/>
                  </a:cxn>
                  <a:cxn ang="0">
                    <a:pos x="1384" y="32"/>
                  </a:cxn>
                  <a:cxn ang="0">
                    <a:pos x="0" y="32"/>
                  </a:cxn>
                  <a:cxn ang="0">
                    <a:pos x="0" y="0"/>
                  </a:cxn>
                </a:cxnLst>
                <a:rect l="0" t="0" r="r" b="b"/>
                <a:pathLst>
                  <a:path w="1391" h="32">
                    <a:moveTo>
                      <a:pt x="0" y="0"/>
                    </a:moveTo>
                    <a:lnTo>
                      <a:pt x="1391" y="0"/>
                    </a:lnTo>
                    <a:cubicBezTo>
                      <a:pt x="1389" y="10"/>
                      <a:pt x="1386" y="21"/>
                      <a:pt x="1384" y="32"/>
                    </a:cubicBezTo>
                    <a:lnTo>
                      <a:pt x="0" y="32"/>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79" name="Freeform 55"/>
              <p:cNvSpPr>
                <a:spLocks/>
              </p:cNvSpPr>
              <p:nvPr/>
            </p:nvSpPr>
            <p:spPr bwMode="auto">
              <a:xfrm>
                <a:off x="3557" y="1962"/>
                <a:ext cx="317" cy="7"/>
              </a:xfrm>
              <a:custGeom>
                <a:avLst/>
                <a:gdLst/>
                <a:ahLst/>
                <a:cxnLst>
                  <a:cxn ang="0">
                    <a:pos x="0" y="0"/>
                  </a:cxn>
                  <a:cxn ang="0">
                    <a:pos x="1380" y="0"/>
                  </a:cxn>
                  <a:cxn ang="0">
                    <a:pos x="1376" y="31"/>
                  </a:cxn>
                  <a:cxn ang="0">
                    <a:pos x="0" y="31"/>
                  </a:cxn>
                  <a:cxn ang="0">
                    <a:pos x="0" y="0"/>
                  </a:cxn>
                </a:cxnLst>
                <a:rect l="0" t="0" r="r" b="b"/>
                <a:pathLst>
                  <a:path w="1380" h="31">
                    <a:moveTo>
                      <a:pt x="0" y="0"/>
                    </a:moveTo>
                    <a:lnTo>
                      <a:pt x="1380" y="0"/>
                    </a:lnTo>
                    <a:cubicBezTo>
                      <a:pt x="1378" y="10"/>
                      <a:pt x="1377" y="20"/>
                      <a:pt x="1376"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0" name="Freeform 56"/>
              <p:cNvSpPr>
                <a:spLocks/>
              </p:cNvSpPr>
              <p:nvPr/>
            </p:nvSpPr>
            <p:spPr bwMode="auto">
              <a:xfrm>
                <a:off x="3557" y="1976"/>
                <a:ext cx="316" cy="8"/>
              </a:xfrm>
              <a:custGeom>
                <a:avLst/>
                <a:gdLst/>
                <a:ahLst/>
                <a:cxnLst>
                  <a:cxn ang="0">
                    <a:pos x="0" y="0"/>
                  </a:cxn>
                  <a:cxn ang="0">
                    <a:pos x="1374" y="0"/>
                  </a:cxn>
                  <a:cxn ang="0">
                    <a:pos x="1373" y="31"/>
                  </a:cxn>
                  <a:cxn ang="0">
                    <a:pos x="0" y="31"/>
                  </a:cxn>
                  <a:cxn ang="0">
                    <a:pos x="0" y="0"/>
                  </a:cxn>
                </a:cxnLst>
                <a:rect l="0" t="0" r="r" b="b"/>
                <a:pathLst>
                  <a:path w="1374" h="31">
                    <a:moveTo>
                      <a:pt x="0" y="0"/>
                    </a:moveTo>
                    <a:lnTo>
                      <a:pt x="1374" y="0"/>
                    </a:lnTo>
                    <a:cubicBezTo>
                      <a:pt x="1374" y="10"/>
                      <a:pt x="1373" y="21"/>
                      <a:pt x="1373"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1" name="Freeform 57"/>
              <p:cNvSpPr>
                <a:spLocks/>
              </p:cNvSpPr>
              <p:nvPr/>
            </p:nvSpPr>
            <p:spPr bwMode="auto">
              <a:xfrm>
                <a:off x="3557" y="1991"/>
                <a:ext cx="316" cy="7"/>
              </a:xfrm>
              <a:custGeom>
                <a:avLst/>
                <a:gdLst/>
                <a:ahLst/>
                <a:cxnLst>
                  <a:cxn ang="0">
                    <a:pos x="0" y="0"/>
                  </a:cxn>
                  <a:cxn ang="0">
                    <a:pos x="1373" y="0"/>
                  </a:cxn>
                  <a:cxn ang="0">
                    <a:pos x="1375" y="32"/>
                  </a:cxn>
                  <a:cxn ang="0">
                    <a:pos x="0" y="32"/>
                  </a:cxn>
                  <a:cxn ang="0">
                    <a:pos x="0" y="0"/>
                  </a:cxn>
                </a:cxnLst>
                <a:rect l="0" t="0" r="r" b="b"/>
                <a:pathLst>
                  <a:path w="1375" h="32">
                    <a:moveTo>
                      <a:pt x="0" y="0"/>
                    </a:moveTo>
                    <a:lnTo>
                      <a:pt x="1373" y="0"/>
                    </a:lnTo>
                    <a:cubicBezTo>
                      <a:pt x="1374" y="11"/>
                      <a:pt x="1374" y="21"/>
                      <a:pt x="1375" y="32"/>
                    </a:cubicBezTo>
                    <a:lnTo>
                      <a:pt x="0" y="32"/>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2" name="Freeform 58"/>
              <p:cNvSpPr>
                <a:spLocks/>
              </p:cNvSpPr>
              <p:nvPr/>
            </p:nvSpPr>
            <p:spPr bwMode="auto">
              <a:xfrm>
                <a:off x="3557" y="2005"/>
                <a:ext cx="318" cy="7"/>
              </a:xfrm>
              <a:custGeom>
                <a:avLst/>
                <a:gdLst/>
                <a:ahLst/>
                <a:cxnLst>
                  <a:cxn ang="0">
                    <a:pos x="0" y="0"/>
                  </a:cxn>
                  <a:cxn ang="0">
                    <a:pos x="1377" y="0"/>
                  </a:cxn>
                  <a:cxn ang="0">
                    <a:pos x="1380" y="22"/>
                  </a:cxn>
                  <a:cxn ang="0">
                    <a:pos x="1381" y="31"/>
                  </a:cxn>
                  <a:cxn ang="0">
                    <a:pos x="0" y="31"/>
                  </a:cxn>
                  <a:cxn ang="0">
                    <a:pos x="0" y="0"/>
                  </a:cxn>
                </a:cxnLst>
                <a:rect l="0" t="0" r="r" b="b"/>
                <a:pathLst>
                  <a:path w="1381" h="31">
                    <a:moveTo>
                      <a:pt x="0" y="0"/>
                    </a:moveTo>
                    <a:lnTo>
                      <a:pt x="1377" y="0"/>
                    </a:lnTo>
                    <a:cubicBezTo>
                      <a:pt x="1378" y="7"/>
                      <a:pt x="1379" y="15"/>
                      <a:pt x="1380" y="22"/>
                    </a:cubicBezTo>
                    <a:lnTo>
                      <a:pt x="1381" y="31"/>
                    </a:ln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3" name="Freeform 59"/>
              <p:cNvSpPr>
                <a:spLocks/>
              </p:cNvSpPr>
              <p:nvPr/>
            </p:nvSpPr>
            <p:spPr bwMode="auto">
              <a:xfrm>
                <a:off x="3557" y="2020"/>
                <a:ext cx="321" cy="7"/>
              </a:xfrm>
              <a:custGeom>
                <a:avLst/>
                <a:gdLst/>
                <a:ahLst/>
                <a:cxnLst>
                  <a:cxn ang="0">
                    <a:pos x="0" y="0"/>
                  </a:cxn>
                  <a:cxn ang="0">
                    <a:pos x="1386" y="0"/>
                  </a:cxn>
                  <a:cxn ang="0">
                    <a:pos x="1394" y="31"/>
                  </a:cxn>
                  <a:cxn ang="0">
                    <a:pos x="0" y="31"/>
                  </a:cxn>
                  <a:cxn ang="0">
                    <a:pos x="0" y="0"/>
                  </a:cxn>
                </a:cxnLst>
                <a:rect l="0" t="0" r="r" b="b"/>
                <a:pathLst>
                  <a:path w="1394" h="31">
                    <a:moveTo>
                      <a:pt x="0" y="0"/>
                    </a:moveTo>
                    <a:lnTo>
                      <a:pt x="1386" y="0"/>
                    </a:lnTo>
                    <a:cubicBezTo>
                      <a:pt x="1389" y="11"/>
                      <a:pt x="1391" y="21"/>
                      <a:pt x="1394"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4" name="Freeform 60"/>
              <p:cNvSpPr>
                <a:spLocks/>
              </p:cNvSpPr>
              <p:nvPr/>
            </p:nvSpPr>
            <p:spPr bwMode="auto">
              <a:xfrm>
                <a:off x="3557" y="2027"/>
                <a:ext cx="322" cy="5"/>
              </a:xfrm>
              <a:custGeom>
                <a:avLst/>
                <a:gdLst/>
                <a:ahLst/>
                <a:cxnLst>
                  <a:cxn ang="0">
                    <a:pos x="0" y="0"/>
                  </a:cxn>
                  <a:cxn ang="0">
                    <a:pos x="1394" y="0"/>
                  </a:cxn>
                  <a:cxn ang="0">
                    <a:pos x="1401" y="21"/>
                  </a:cxn>
                  <a:cxn ang="0">
                    <a:pos x="0" y="21"/>
                  </a:cxn>
                  <a:cxn ang="0">
                    <a:pos x="0" y="0"/>
                  </a:cxn>
                </a:cxnLst>
                <a:rect l="0" t="0" r="r" b="b"/>
                <a:pathLst>
                  <a:path w="1401" h="21">
                    <a:moveTo>
                      <a:pt x="0" y="0"/>
                    </a:moveTo>
                    <a:lnTo>
                      <a:pt x="1394" y="0"/>
                    </a:lnTo>
                    <a:cubicBezTo>
                      <a:pt x="1396" y="7"/>
                      <a:pt x="1398" y="15"/>
                      <a:pt x="1401" y="21"/>
                    </a:cubicBezTo>
                    <a:lnTo>
                      <a:pt x="0" y="21"/>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5" name="Freeform 61"/>
              <p:cNvSpPr>
                <a:spLocks/>
              </p:cNvSpPr>
              <p:nvPr/>
            </p:nvSpPr>
            <p:spPr bwMode="auto">
              <a:xfrm>
                <a:off x="3225" y="1919"/>
                <a:ext cx="663" cy="134"/>
              </a:xfrm>
              <a:custGeom>
                <a:avLst/>
                <a:gdLst/>
                <a:ahLst/>
                <a:cxnLst>
                  <a:cxn ang="0">
                    <a:pos x="2877" y="578"/>
                  </a:cxn>
                  <a:cxn ang="0">
                    <a:pos x="123" y="578"/>
                  </a:cxn>
                  <a:cxn ang="0">
                    <a:pos x="6" y="394"/>
                  </a:cxn>
                  <a:cxn ang="0">
                    <a:pos x="0" y="289"/>
                  </a:cxn>
                  <a:cxn ang="0">
                    <a:pos x="6" y="184"/>
                  </a:cxn>
                  <a:cxn ang="0">
                    <a:pos x="123" y="0"/>
                  </a:cxn>
                  <a:cxn ang="0">
                    <a:pos x="2877" y="0"/>
                  </a:cxn>
                  <a:cxn ang="0">
                    <a:pos x="2877" y="91"/>
                  </a:cxn>
                  <a:cxn ang="0">
                    <a:pos x="123" y="91"/>
                  </a:cxn>
                  <a:cxn ang="0">
                    <a:pos x="97" y="195"/>
                  </a:cxn>
                  <a:cxn ang="0">
                    <a:pos x="91" y="289"/>
                  </a:cxn>
                  <a:cxn ang="0">
                    <a:pos x="97" y="383"/>
                  </a:cxn>
                  <a:cxn ang="0">
                    <a:pos x="123" y="486"/>
                  </a:cxn>
                  <a:cxn ang="0">
                    <a:pos x="2877" y="486"/>
                  </a:cxn>
                  <a:cxn ang="0">
                    <a:pos x="2877" y="578"/>
                  </a:cxn>
                </a:cxnLst>
                <a:rect l="0" t="0" r="r" b="b"/>
                <a:pathLst>
                  <a:path w="2877" h="578">
                    <a:moveTo>
                      <a:pt x="2877" y="578"/>
                    </a:moveTo>
                    <a:lnTo>
                      <a:pt x="123" y="578"/>
                    </a:lnTo>
                    <a:cubicBezTo>
                      <a:pt x="57" y="578"/>
                      <a:pt x="19" y="497"/>
                      <a:pt x="6" y="394"/>
                    </a:cubicBezTo>
                    <a:cubicBezTo>
                      <a:pt x="2" y="360"/>
                      <a:pt x="0" y="324"/>
                      <a:pt x="0" y="289"/>
                    </a:cubicBezTo>
                    <a:cubicBezTo>
                      <a:pt x="0" y="254"/>
                      <a:pt x="2" y="218"/>
                      <a:pt x="6" y="184"/>
                    </a:cubicBezTo>
                    <a:cubicBezTo>
                      <a:pt x="19" y="80"/>
                      <a:pt x="57" y="0"/>
                      <a:pt x="123" y="0"/>
                    </a:cubicBezTo>
                    <a:lnTo>
                      <a:pt x="2877" y="0"/>
                    </a:lnTo>
                    <a:lnTo>
                      <a:pt x="2877" y="91"/>
                    </a:lnTo>
                    <a:lnTo>
                      <a:pt x="123" y="91"/>
                    </a:lnTo>
                    <a:cubicBezTo>
                      <a:pt x="114" y="91"/>
                      <a:pt x="104" y="137"/>
                      <a:pt x="97" y="195"/>
                    </a:cubicBezTo>
                    <a:cubicBezTo>
                      <a:pt x="93" y="224"/>
                      <a:pt x="91" y="256"/>
                      <a:pt x="91" y="289"/>
                    </a:cubicBezTo>
                    <a:cubicBezTo>
                      <a:pt x="91" y="322"/>
                      <a:pt x="93" y="354"/>
                      <a:pt x="97" y="383"/>
                    </a:cubicBezTo>
                    <a:cubicBezTo>
                      <a:pt x="104" y="441"/>
                      <a:pt x="114" y="486"/>
                      <a:pt x="123" y="486"/>
                    </a:cubicBezTo>
                    <a:lnTo>
                      <a:pt x="2877" y="486"/>
                    </a:lnTo>
                    <a:lnTo>
                      <a:pt x="2877" y="578"/>
                    </a:ln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6" name="Freeform 62"/>
              <p:cNvSpPr>
                <a:spLocks noEditPoints="1"/>
              </p:cNvSpPr>
              <p:nvPr/>
            </p:nvSpPr>
            <p:spPr bwMode="auto">
              <a:xfrm>
                <a:off x="3557" y="1919"/>
                <a:ext cx="331" cy="134"/>
              </a:xfrm>
              <a:custGeom>
                <a:avLst/>
                <a:gdLst/>
                <a:ahLst/>
                <a:cxnLst>
                  <a:cxn ang="0">
                    <a:pos x="1439" y="578"/>
                  </a:cxn>
                  <a:cxn ang="0">
                    <a:pos x="0" y="578"/>
                  </a:cxn>
                  <a:cxn ang="0">
                    <a:pos x="0" y="486"/>
                  </a:cxn>
                  <a:cxn ang="0">
                    <a:pos x="1439" y="486"/>
                  </a:cxn>
                  <a:cxn ang="0">
                    <a:pos x="1439" y="578"/>
                  </a:cxn>
                  <a:cxn ang="0">
                    <a:pos x="0" y="0"/>
                  </a:cxn>
                  <a:cxn ang="0">
                    <a:pos x="1439" y="0"/>
                  </a:cxn>
                  <a:cxn ang="0">
                    <a:pos x="1439" y="91"/>
                  </a:cxn>
                  <a:cxn ang="0">
                    <a:pos x="0" y="91"/>
                  </a:cxn>
                  <a:cxn ang="0">
                    <a:pos x="0" y="0"/>
                  </a:cxn>
                </a:cxnLst>
                <a:rect l="0" t="0" r="r" b="b"/>
                <a:pathLst>
                  <a:path w="1439" h="578">
                    <a:moveTo>
                      <a:pt x="1439" y="578"/>
                    </a:moveTo>
                    <a:lnTo>
                      <a:pt x="0" y="578"/>
                    </a:lnTo>
                    <a:lnTo>
                      <a:pt x="0" y="486"/>
                    </a:lnTo>
                    <a:lnTo>
                      <a:pt x="1439" y="486"/>
                    </a:lnTo>
                    <a:lnTo>
                      <a:pt x="1439" y="578"/>
                    </a:lnTo>
                    <a:close/>
                    <a:moveTo>
                      <a:pt x="0" y="0"/>
                    </a:moveTo>
                    <a:lnTo>
                      <a:pt x="1439" y="0"/>
                    </a:lnTo>
                    <a:lnTo>
                      <a:pt x="1439" y="91"/>
                    </a:lnTo>
                    <a:lnTo>
                      <a:pt x="0" y="91"/>
                    </a:lnTo>
                    <a:lnTo>
                      <a:pt x="0" y="0"/>
                    </a:ln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087" name="Rectangle 63"/>
              <p:cNvSpPr>
                <a:spLocks noChangeArrowheads="1"/>
              </p:cNvSpPr>
              <p:nvPr/>
            </p:nvSpPr>
            <p:spPr bwMode="auto">
              <a:xfrm>
                <a:off x="3227" y="1773"/>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88" name="Rectangle 64"/>
              <p:cNvSpPr>
                <a:spLocks noChangeArrowheads="1"/>
              </p:cNvSpPr>
              <p:nvPr/>
            </p:nvSpPr>
            <p:spPr bwMode="auto">
              <a:xfrm>
                <a:off x="3227" y="179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89" name="Rectangle 65"/>
              <p:cNvSpPr>
                <a:spLocks noChangeArrowheads="1"/>
              </p:cNvSpPr>
              <p:nvPr/>
            </p:nvSpPr>
            <p:spPr bwMode="auto">
              <a:xfrm>
                <a:off x="3227" y="181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0" name="Rectangle 66"/>
              <p:cNvSpPr>
                <a:spLocks noChangeArrowheads="1"/>
              </p:cNvSpPr>
              <p:nvPr/>
            </p:nvSpPr>
            <p:spPr bwMode="auto">
              <a:xfrm>
                <a:off x="3227" y="1834"/>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1" name="Rectangle 67"/>
              <p:cNvSpPr>
                <a:spLocks noChangeArrowheads="1"/>
              </p:cNvSpPr>
              <p:nvPr/>
            </p:nvSpPr>
            <p:spPr bwMode="auto">
              <a:xfrm>
                <a:off x="3227" y="1854"/>
                <a:ext cx="240" cy="11"/>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2" name="Rectangle 68"/>
              <p:cNvSpPr>
                <a:spLocks noChangeArrowheads="1"/>
              </p:cNvSpPr>
              <p:nvPr/>
            </p:nvSpPr>
            <p:spPr bwMode="auto">
              <a:xfrm>
                <a:off x="3227" y="1875"/>
                <a:ext cx="240" cy="10"/>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3" name="Rectangle 69"/>
              <p:cNvSpPr>
                <a:spLocks noChangeArrowheads="1"/>
              </p:cNvSpPr>
              <p:nvPr/>
            </p:nvSpPr>
            <p:spPr bwMode="auto">
              <a:xfrm>
                <a:off x="3227" y="1783"/>
                <a:ext cx="240" cy="11"/>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4" name="Rectangle 70"/>
              <p:cNvSpPr>
                <a:spLocks noChangeArrowheads="1"/>
              </p:cNvSpPr>
              <p:nvPr/>
            </p:nvSpPr>
            <p:spPr bwMode="auto">
              <a:xfrm>
                <a:off x="3227" y="180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5" name="Rectangle 71"/>
              <p:cNvSpPr>
                <a:spLocks noChangeArrowheads="1"/>
              </p:cNvSpPr>
              <p:nvPr/>
            </p:nvSpPr>
            <p:spPr bwMode="auto">
              <a:xfrm>
                <a:off x="3227" y="182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6" name="Rectangle 72"/>
              <p:cNvSpPr>
                <a:spLocks noChangeArrowheads="1"/>
              </p:cNvSpPr>
              <p:nvPr/>
            </p:nvSpPr>
            <p:spPr bwMode="auto">
              <a:xfrm>
                <a:off x="3227" y="1844"/>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7" name="Rectangle 73"/>
              <p:cNvSpPr>
                <a:spLocks noChangeArrowheads="1"/>
              </p:cNvSpPr>
              <p:nvPr/>
            </p:nvSpPr>
            <p:spPr bwMode="auto">
              <a:xfrm>
                <a:off x="3227" y="1865"/>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8" name="Rectangle 74"/>
              <p:cNvSpPr>
                <a:spLocks noChangeArrowheads="1"/>
              </p:cNvSpPr>
              <p:nvPr/>
            </p:nvSpPr>
            <p:spPr bwMode="auto">
              <a:xfrm>
                <a:off x="3227" y="1885"/>
                <a:ext cx="240" cy="10"/>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099" name="Rectangle 75"/>
              <p:cNvSpPr>
                <a:spLocks noChangeArrowheads="1"/>
              </p:cNvSpPr>
              <p:nvPr/>
            </p:nvSpPr>
            <p:spPr bwMode="auto">
              <a:xfrm>
                <a:off x="3227" y="1895"/>
                <a:ext cx="240" cy="7"/>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00" name="Freeform 76"/>
              <p:cNvSpPr>
                <a:spLocks/>
              </p:cNvSpPr>
              <p:nvPr/>
            </p:nvSpPr>
            <p:spPr bwMode="auto">
              <a:xfrm>
                <a:off x="3467" y="1773"/>
                <a:ext cx="240" cy="10"/>
              </a:xfrm>
              <a:custGeom>
                <a:avLst/>
                <a:gdLst/>
                <a:ahLst/>
                <a:cxnLst>
                  <a:cxn ang="0">
                    <a:pos x="0" y="0"/>
                  </a:cxn>
                  <a:cxn ang="0">
                    <a:pos x="1041" y="0"/>
                  </a:cxn>
                  <a:cxn ang="0">
                    <a:pos x="1023" y="44"/>
                  </a:cxn>
                  <a:cxn ang="0">
                    <a:pos x="0" y="44"/>
                  </a:cxn>
                  <a:cxn ang="0">
                    <a:pos x="0" y="0"/>
                  </a:cxn>
                </a:cxnLst>
                <a:rect l="0" t="0" r="r" b="b"/>
                <a:pathLst>
                  <a:path w="1041" h="44">
                    <a:moveTo>
                      <a:pt x="0" y="0"/>
                    </a:moveTo>
                    <a:lnTo>
                      <a:pt x="1041" y="0"/>
                    </a:lnTo>
                    <a:cubicBezTo>
                      <a:pt x="1034" y="13"/>
                      <a:pt x="1028" y="28"/>
                      <a:pt x="1023"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1" name="Freeform 77"/>
              <p:cNvSpPr>
                <a:spLocks/>
              </p:cNvSpPr>
              <p:nvPr/>
            </p:nvSpPr>
            <p:spPr bwMode="auto">
              <a:xfrm>
                <a:off x="3467" y="1794"/>
                <a:ext cx="233" cy="10"/>
              </a:xfrm>
              <a:custGeom>
                <a:avLst/>
                <a:gdLst/>
                <a:ahLst/>
                <a:cxnLst>
                  <a:cxn ang="0">
                    <a:pos x="0" y="0"/>
                  </a:cxn>
                  <a:cxn ang="0">
                    <a:pos x="1010" y="0"/>
                  </a:cxn>
                  <a:cxn ang="0">
                    <a:pos x="1002" y="44"/>
                  </a:cxn>
                  <a:cxn ang="0">
                    <a:pos x="0" y="44"/>
                  </a:cxn>
                  <a:cxn ang="0">
                    <a:pos x="0" y="0"/>
                  </a:cxn>
                </a:cxnLst>
                <a:rect l="0" t="0" r="r" b="b"/>
                <a:pathLst>
                  <a:path w="1010" h="44">
                    <a:moveTo>
                      <a:pt x="0" y="0"/>
                    </a:moveTo>
                    <a:lnTo>
                      <a:pt x="1010" y="0"/>
                    </a:lnTo>
                    <a:cubicBezTo>
                      <a:pt x="1007" y="14"/>
                      <a:pt x="1004" y="29"/>
                      <a:pt x="1002"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2" name="Freeform 78"/>
              <p:cNvSpPr>
                <a:spLocks/>
              </p:cNvSpPr>
              <p:nvPr/>
            </p:nvSpPr>
            <p:spPr bwMode="auto">
              <a:xfrm>
                <a:off x="3467" y="1814"/>
                <a:ext cx="229" cy="10"/>
              </a:xfrm>
              <a:custGeom>
                <a:avLst/>
                <a:gdLst/>
                <a:ahLst/>
                <a:cxnLst>
                  <a:cxn ang="0">
                    <a:pos x="0" y="0"/>
                  </a:cxn>
                  <a:cxn ang="0">
                    <a:pos x="996" y="0"/>
                  </a:cxn>
                  <a:cxn ang="0">
                    <a:pos x="993" y="44"/>
                  </a:cxn>
                  <a:cxn ang="0">
                    <a:pos x="0" y="44"/>
                  </a:cxn>
                  <a:cxn ang="0">
                    <a:pos x="0" y="0"/>
                  </a:cxn>
                </a:cxnLst>
                <a:rect l="0" t="0" r="r" b="b"/>
                <a:pathLst>
                  <a:path w="996" h="44">
                    <a:moveTo>
                      <a:pt x="0" y="0"/>
                    </a:moveTo>
                    <a:lnTo>
                      <a:pt x="996" y="0"/>
                    </a:lnTo>
                    <a:cubicBezTo>
                      <a:pt x="995" y="14"/>
                      <a:pt x="994" y="29"/>
                      <a:pt x="993"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3" name="Freeform 79"/>
              <p:cNvSpPr>
                <a:spLocks/>
              </p:cNvSpPr>
              <p:nvPr/>
            </p:nvSpPr>
            <p:spPr bwMode="auto">
              <a:xfrm>
                <a:off x="3467" y="1834"/>
                <a:ext cx="228" cy="10"/>
              </a:xfrm>
              <a:custGeom>
                <a:avLst/>
                <a:gdLst/>
                <a:ahLst/>
                <a:cxnLst>
                  <a:cxn ang="0">
                    <a:pos x="0" y="0"/>
                  </a:cxn>
                  <a:cxn ang="0">
                    <a:pos x="991" y="0"/>
                  </a:cxn>
                  <a:cxn ang="0">
                    <a:pos x="991" y="22"/>
                  </a:cxn>
                  <a:cxn ang="0">
                    <a:pos x="991" y="43"/>
                  </a:cxn>
                  <a:cxn ang="0">
                    <a:pos x="0" y="43"/>
                  </a:cxn>
                  <a:cxn ang="0">
                    <a:pos x="0" y="0"/>
                  </a:cxn>
                </a:cxnLst>
                <a:rect l="0" t="0" r="r" b="b"/>
                <a:pathLst>
                  <a:path w="991" h="43">
                    <a:moveTo>
                      <a:pt x="0" y="0"/>
                    </a:moveTo>
                    <a:lnTo>
                      <a:pt x="991" y="0"/>
                    </a:lnTo>
                    <a:cubicBezTo>
                      <a:pt x="991" y="7"/>
                      <a:pt x="991" y="14"/>
                      <a:pt x="991" y="22"/>
                    </a:cubicBezTo>
                    <a:cubicBezTo>
                      <a:pt x="991" y="29"/>
                      <a:pt x="991" y="36"/>
                      <a:pt x="991" y="43"/>
                    </a:cubicBezTo>
                    <a:lnTo>
                      <a:pt x="0" y="43"/>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4" name="Freeform 80"/>
              <p:cNvSpPr>
                <a:spLocks/>
              </p:cNvSpPr>
              <p:nvPr/>
            </p:nvSpPr>
            <p:spPr bwMode="auto">
              <a:xfrm>
                <a:off x="3467" y="1854"/>
                <a:ext cx="229" cy="11"/>
              </a:xfrm>
              <a:custGeom>
                <a:avLst/>
                <a:gdLst/>
                <a:ahLst/>
                <a:cxnLst>
                  <a:cxn ang="0">
                    <a:pos x="0" y="0"/>
                  </a:cxn>
                  <a:cxn ang="0">
                    <a:pos x="993" y="0"/>
                  </a:cxn>
                  <a:cxn ang="0">
                    <a:pos x="996" y="44"/>
                  </a:cxn>
                  <a:cxn ang="0">
                    <a:pos x="0" y="44"/>
                  </a:cxn>
                  <a:cxn ang="0">
                    <a:pos x="0" y="0"/>
                  </a:cxn>
                </a:cxnLst>
                <a:rect l="0" t="0" r="r" b="b"/>
                <a:pathLst>
                  <a:path w="996" h="44">
                    <a:moveTo>
                      <a:pt x="0" y="0"/>
                    </a:moveTo>
                    <a:lnTo>
                      <a:pt x="993" y="0"/>
                    </a:lnTo>
                    <a:cubicBezTo>
                      <a:pt x="994" y="15"/>
                      <a:pt x="995" y="30"/>
                      <a:pt x="996"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5" name="Freeform 81"/>
              <p:cNvSpPr>
                <a:spLocks/>
              </p:cNvSpPr>
              <p:nvPr/>
            </p:nvSpPr>
            <p:spPr bwMode="auto">
              <a:xfrm>
                <a:off x="3467" y="1875"/>
                <a:ext cx="233" cy="10"/>
              </a:xfrm>
              <a:custGeom>
                <a:avLst/>
                <a:gdLst/>
                <a:ahLst/>
                <a:cxnLst>
                  <a:cxn ang="0">
                    <a:pos x="0" y="0"/>
                  </a:cxn>
                  <a:cxn ang="0">
                    <a:pos x="1002" y="0"/>
                  </a:cxn>
                  <a:cxn ang="0">
                    <a:pos x="1010" y="44"/>
                  </a:cxn>
                  <a:cxn ang="0">
                    <a:pos x="0" y="44"/>
                  </a:cxn>
                  <a:cxn ang="0">
                    <a:pos x="0" y="0"/>
                  </a:cxn>
                </a:cxnLst>
                <a:rect l="0" t="0" r="r" b="b"/>
                <a:pathLst>
                  <a:path w="1010" h="44">
                    <a:moveTo>
                      <a:pt x="0" y="0"/>
                    </a:moveTo>
                    <a:lnTo>
                      <a:pt x="1002" y="0"/>
                    </a:lnTo>
                    <a:cubicBezTo>
                      <a:pt x="1004" y="15"/>
                      <a:pt x="1007" y="30"/>
                      <a:pt x="1010" y="44"/>
                    </a:cubicBezTo>
                    <a:lnTo>
                      <a:pt x="0" y="44"/>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6" name="Freeform 82"/>
              <p:cNvSpPr>
                <a:spLocks/>
              </p:cNvSpPr>
              <p:nvPr/>
            </p:nvSpPr>
            <p:spPr bwMode="auto">
              <a:xfrm>
                <a:off x="3467" y="1783"/>
                <a:ext cx="236" cy="11"/>
              </a:xfrm>
              <a:custGeom>
                <a:avLst/>
                <a:gdLst/>
                <a:ahLst/>
                <a:cxnLst>
                  <a:cxn ang="0">
                    <a:pos x="0" y="0"/>
                  </a:cxn>
                  <a:cxn ang="0">
                    <a:pos x="1023" y="0"/>
                  </a:cxn>
                  <a:cxn ang="0">
                    <a:pos x="1010" y="44"/>
                  </a:cxn>
                  <a:cxn ang="0">
                    <a:pos x="0" y="44"/>
                  </a:cxn>
                  <a:cxn ang="0">
                    <a:pos x="0" y="0"/>
                  </a:cxn>
                </a:cxnLst>
                <a:rect l="0" t="0" r="r" b="b"/>
                <a:pathLst>
                  <a:path w="1023" h="44">
                    <a:moveTo>
                      <a:pt x="0" y="0"/>
                    </a:moveTo>
                    <a:lnTo>
                      <a:pt x="1023" y="0"/>
                    </a:lnTo>
                    <a:cubicBezTo>
                      <a:pt x="1018" y="14"/>
                      <a:pt x="1014" y="29"/>
                      <a:pt x="1010"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7" name="Freeform 83"/>
              <p:cNvSpPr>
                <a:spLocks/>
              </p:cNvSpPr>
              <p:nvPr/>
            </p:nvSpPr>
            <p:spPr bwMode="auto">
              <a:xfrm>
                <a:off x="3467" y="1804"/>
                <a:ext cx="231" cy="10"/>
              </a:xfrm>
              <a:custGeom>
                <a:avLst/>
                <a:gdLst/>
                <a:ahLst/>
                <a:cxnLst>
                  <a:cxn ang="0">
                    <a:pos x="0" y="0"/>
                  </a:cxn>
                  <a:cxn ang="0">
                    <a:pos x="1002" y="0"/>
                  </a:cxn>
                  <a:cxn ang="0">
                    <a:pos x="999" y="20"/>
                  </a:cxn>
                  <a:cxn ang="0">
                    <a:pos x="996" y="44"/>
                  </a:cxn>
                  <a:cxn ang="0">
                    <a:pos x="0" y="44"/>
                  </a:cxn>
                  <a:cxn ang="0">
                    <a:pos x="0" y="0"/>
                  </a:cxn>
                </a:cxnLst>
                <a:rect l="0" t="0" r="r" b="b"/>
                <a:pathLst>
                  <a:path w="1002" h="44">
                    <a:moveTo>
                      <a:pt x="0" y="0"/>
                    </a:moveTo>
                    <a:lnTo>
                      <a:pt x="1002" y="0"/>
                    </a:lnTo>
                    <a:cubicBezTo>
                      <a:pt x="1001" y="6"/>
                      <a:pt x="1000" y="13"/>
                      <a:pt x="999" y="20"/>
                    </a:cubicBezTo>
                    <a:cubicBezTo>
                      <a:pt x="998" y="28"/>
                      <a:pt x="997" y="36"/>
                      <a:pt x="996"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8" name="Freeform 84"/>
              <p:cNvSpPr>
                <a:spLocks/>
              </p:cNvSpPr>
              <p:nvPr/>
            </p:nvSpPr>
            <p:spPr bwMode="auto">
              <a:xfrm>
                <a:off x="3467" y="1824"/>
                <a:ext cx="229" cy="10"/>
              </a:xfrm>
              <a:custGeom>
                <a:avLst/>
                <a:gdLst/>
                <a:ahLst/>
                <a:cxnLst>
                  <a:cxn ang="0">
                    <a:pos x="0" y="0"/>
                  </a:cxn>
                  <a:cxn ang="0">
                    <a:pos x="993" y="0"/>
                  </a:cxn>
                  <a:cxn ang="0">
                    <a:pos x="991" y="44"/>
                  </a:cxn>
                  <a:cxn ang="0">
                    <a:pos x="0" y="44"/>
                  </a:cxn>
                  <a:cxn ang="0">
                    <a:pos x="0" y="0"/>
                  </a:cxn>
                </a:cxnLst>
                <a:rect l="0" t="0" r="r" b="b"/>
                <a:pathLst>
                  <a:path w="993" h="44">
                    <a:moveTo>
                      <a:pt x="0" y="0"/>
                    </a:moveTo>
                    <a:lnTo>
                      <a:pt x="993" y="0"/>
                    </a:lnTo>
                    <a:cubicBezTo>
                      <a:pt x="992" y="14"/>
                      <a:pt x="991" y="29"/>
                      <a:pt x="991"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09" name="Freeform 85"/>
              <p:cNvSpPr>
                <a:spLocks/>
              </p:cNvSpPr>
              <p:nvPr/>
            </p:nvSpPr>
            <p:spPr bwMode="auto">
              <a:xfrm>
                <a:off x="3467" y="1844"/>
                <a:ext cx="229" cy="10"/>
              </a:xfrm>
              <a:custGeom>
                <a:avLst/>
                <a:gdLst/>
                <a:ahLst/>
                <a:cxnLst>
                  <a:cxn ang="0">
                    <a:pos x="0" y="0"/>
                  </a:cxn>
                  <a:cxn ang="0">
                    <a:pos x="991" y="0"/>
                  </a:cxn>
                  <a:cxn ang="0">
                    <a:pos x="993" y="44"/>
                  </a:cxn>
                  <a:cxn ang="0">
                    <a:pos x="0" y="44"/>
                  </a:cxn>
                  <a:cxn ang="0">
                    <a:pos x="0" y="0"/>
                  </a:cxn>
                </a:cxnLst>
                <a:rect l="0" t="0" r="r" b="b"/>
                <a:pathLst>
                  <a:path w="993" h="44">
                    <a:moveTo>
                      <a:pt x="0" y="0"/>
                    </a:moveTo>
                    <a:lnTo>
                      <a:pt x="991" y="0"/>
                    </a:lnTo>
                    <a:cubicBezTo>
                      <a:pt x="991" y="15"/>
                      <a:pt x="992" y="30"/>
                      <a:pt x="993"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0" name="Freeform 86"/>
              <p:cNvSpPr>
                <a:spLocks/>
              </p:cNvSpPr>
              <p:nvPr/>
            </p:nvSpPr>
            <p:spPr bwMode="auto">
              <a:xfrm>
                <a:off x="3467" y="1865"/>
                <a:ext cx="231" cy="10"/>
              </a:xfrm>
              <a:custGeom>
                <a:avLst/>
                <a:gdLst/>
                <a:ahLst/>
                <a:cxnLst>
                  <a:cxn ang="0">
                    <a:pos x="0" y="0"/>
                  </a:cxn>
                  <a:cxn ang="0">
                    <a:pos x="996" y="0"/>
                  </a:cxn>
                  <a:cxn ang="0">
                    <a:pos x="999" y="24"/>
                  </a:cxn>
                  <a:cxn ang="0">
                    <a:pos x="1002" y="44"/>
                  </a:cxn>
                  <a:cxn ang="0">
                    <a:pos x="0" y="44"/>
                  </a:cxn>
                  <a:cxn ang="0">
                    <a:pos x="0" y="0"/>
                  </a:cxn>
                </a:cxnLst>
                <a:rect l="0" t="0" r="r" b="b"/>
                <a:pathLst>
                  <a:path w="1002" h="44">
                    <a:moveTo>
                      <a:pt x="0" y="0"/>
                    </a:moveTo>
                    <a:lnTo>
                      <a:pt x="996" y="0"/>
                    </a:lnTo>
                    <a:cubicBezTo>
                      <a:pt x="997" y="8"/>
                      <a:pt x="998" y="16"/>
                      <a:pt x="999" y="24"/>
                    </a:cubicBezTo>
                    <a:cubicBezTo>
                      <a:pt x="1000" y="31"/>
                      <a:pt x="1001" y="38"/>
                      <a:pt x="1002"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1" name="Freeform 87"/>
              <p:cNvSpPr>
                <a:spLocks/>
              </p:cNvSpPr>
              <p:nvPr/>
            </p:nvSpPr>
            <p:spPr bwMode="auto">
              <a:xfrm>
                <a:off x="3467" y="1885"/>
                <a:ext cx="236" cy="10"/>
              </a:xfrm>
              <a:custGeom>
                <a:avLst/>
                <a:gdLst/>
                <a:ahLst/>
                <a:cxnLst>
                  <a:cxn ang="0">
                    <a:pos x="0" y="0"/>
                  </a:cxn>
                  <a:cxn ang="0">
                    <a:pos x="1010" y="0"/>
                  </a:cxn>
                  <a:cxn ang="0">
                    <a:pos x="1023" y="44"/>
                  </a:cxn>
                  <a:cxn ang="0">
                    <a:pos x="0" y="44"/>
                  </a:cxn>
                  <a:cxn ang="0">
                    <a:pos x="0" y="0"/>
                  </a:cxn>
                </a:cxnLst>
                <a:rect l="0" t="0" r="r" b="b"/>
                <a:pathLst>
                  <a:path w="1023" h="44">
                    <a:moveTo>
                      <a:pt x="0" y="0"/>
                    </a:moveTo>
                    <a:lnTo>
                      <a:pt x="1010" y="0"/>
                    </a:lnTo>
                    <a:cubicBezTo>
                      <a:pt x="1014" y="15"/>
                      <a:pt x="1018" y="30"/>
                      <a:pt x="1023" y="44"/>
                    </a:cubicBezTo>
                    <a:lnTo>
                      <a:pt x="0" y="44"/>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2" name="Freeform 88"/>
              <p:cNvSpPr>
                <a:spLocks/>
              </p:cNvSpPr>
              <p:nvPr/>
            </p:nvSpPr>
            <p:spPr bwMode="auto">
              <a:xfrm>
                <a:off x="3467" y="1895"/>
                <a:ext cx="238" cy="7"/>
              </a:xfrm>
              <a:custGeom>
                <a:avLst/>
                <a:gdLst/>
                <a:ahLst/>
                <a:cxnLst>
                  <a:cxn ang="0">
                    <a:pos x="0" y="0"/>
                  </a:cxn>
                  <a:cxn ang="0">
                    <a:pos x="1023" y="0"/>
                  </a:cxn>
                  <a:cxn ang="0">
                    <a:pos x="1034" y="29"/>
                  </a:cxn>
                  <a:cxn ang="0">
                    <a:pos x="0" y="29"/>
                  </a:cxn>
                  <a:cxn ang="0">
                    <a:pos x="0" y="0"/>
                  </a:cxn>
                </a:cxnLst>
                <a:rect l="0" t="0" r="r" b="b"/>
                <a:pathLst>
                  <a:path w="1034" h="29">
                    <a:moveTo>
                      <a:pt x="0" y="0"/>
                    </a:moveTo>
                    <a:lnTo>
                      <a:pt x="1023" y="0"/>
                    </a:lnTo>
                    <a:cubicBezTo>
                      <a:pt x="1026" y="10"/>
                      <a:pt x="1030" y="20"/>
                      <a:pt x="1034" y="29"/>
                    </a:cubicBezTo>
                    <a:lnTo>
                      <a:pt x="0" y="29"/>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3" name="Freeform 89"/>
              <p:cNvSpPr>
                <a:spLocks/>
              </p:cNvSpPr>
              <p:nvPr/>
            </p:nvSpPr>
            <p:spPr bwMode="auto">
              <a:xfrm>
                <a:off x="3212" y="1756"/>
                <a:ext cx="510" cy="163"/>
              </a:xfrm>
              <a:custGeom>
                <a:avLst/>
                <a:gdLst/>
                <a:ahLst/>
                <a:cxnLst>
                  <a:cxn ang="0">
                    <a:pos x="2216" y="707"/>
                  </a:cxn>
                  <a:cxn ang="0">
                    <a:pos x="138" y="707"/>
                  </a:cxn>
                  <a:cxn ang="0">
                    <a:pos x="8" y="487"/>
                  </a:cxn>
                  <a:cxn ang="0">
                    <a:pos x="0" y="353"/>
                  </a:cxn>
                  <a:cxn ang="0">
                    <a:pos x="8" y="220"/>
                  </a:cxn>
                  <a:cxn ang="0">
                    <a:pos x="138" y="0"/>
                  </a:cxn>
                  <a:cxn ang="0">
                    <a:pos x="2216" y="0"/>
                  </a:cxn>
                  <a:cxn ang="0">
                    <a:pos x="2216" y="75"/>
                  </a:cxn>
                  <a:cxn ang="0">
                    <a:pos x="138" y="75"/>
                  </a:cxn>
                  <a:cxn ang="0">
                    <a:pos x="83" y="229"/>
                  </a:cxn>
                  <a:cxn ang="0">
                    <a:pos x="75" y="353"/>
                  </a:cxn>
                  <a:cxn ang="0">
                    <a:pos x="83" y="478"/>
                  </a:cxn>
                  <a:cxn ang="0">
                    <a:pos x="138" y="631"/>
                  </a:cxn>
                  <a:cxn ang="0">
                    <a:pos x="2216" y="631"/>
                  </a:cxn>
                  <a:cxn ang="0">
                    <a:pos x="2216" y="707"/>
                  </a:cxn>
                </a:cxnLst>
                <a:rect l="0" t="0" r="r" b="b"/>
                <a:pathLst>
                  <a:path w="2216" h="707">
                    <a:moveTo>
                      <a:pt x="2216"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2216" y="0"/>
                    </a:lnTo>
                    <a:lnTo>
                      <a:pt x="2216"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2216" y="631"/>
                    </a:lnTo>
                    <a:lnTo>
                      <a:pt x="2216" y="707"/>
                    </a:lnTo>
                    <a:close/>
                  </a:path>
                </a:pathLst>
              </a:custGeom>
              <a:solidFill>
                <a:srgbClr val="046887"/>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4" name="Freeform 90"/>
              <p:cNvSpPr>
                <a:spLocks/>
              </p:cNvSpPr>
              <p:nvPr/>
            </p:nvSpPr>
            <p:spPr bwMode="auto">
              <a:xfrm>
                <a:off x="3212" y="1756"/>
                <a:ext cx="255" cy="163"/>
              </a:xfrm>
              <a:custGeom>
                <a:avLst/>
                <a:gdLst/>
                <a:ahLst/>
                <a:cxnLst>
                  <a:cxn ang="0">
                    <a:pos x="1108" y="707"/>
                  </a:cxn>
                  <a:cxn ang="0">
                    <a:pos x="138" y="707"/>
                  </a:cxn>
                  <a:cxn ang="0">
                    <a:pos x="8" y="487"/>
                  </a:cxn>
                  <a:cxn ang="0">
                    <a:pos x="0" y="353"/>
                  </a:cxn>
                  <a:cxn ang="0">
                    <a:pos x="8" y="220"/>
                  </a:cxn>
                  <a:cxn ang="0">
                    <a:pos x="138" y="0"/>
                  </a:cxn>
                  <a:cxn ang="0">
                    <a:pos x="1108" y="0"/>
                  </a:cxn>
                  <a:cxn ang="0">
                    <a:pos x="1108" y="75"/>
                  </a:cxn>
                  <a:cxn ang="0">
                    <a:pos x="138" y="75"/>
                  </a:cxn>
                  <a:cxn ang="0">
                    <a:pos x="83" y="229"/>
                  </a:cxn>
                  <a:cxn ang="0">
                    <a:pos x="75" y="353"/>
                  </a:cxn>
                  <a:cxn ang="0">
                    <a:pos x="83" y="478"/>
                  </a:cxn>
                  <a:cxn ang="0">
                    <a:pos x="138" y="631"/>
                  </a:cxn>
                  <a:cxn ang="0">
                    <a:pos x="1108" y="631"/>
                  </a:cxn>
                  <a:cxn ang="0">
                    <a:pos x="1108" y="707"/>
                  </a:cxn>
                </a:cxnLst>
                <a:rect l="0" t="0" r="r" b="b"/>
                <a:pathLst>
                  <a:path w="1108" h="707">
                    <a:moveTo>
                      <a:pt x="1108"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1108" y="0"/>
                    </a:lnTo>
                    <a:lnTo>
                      <a:pt x="1108"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1108" y="631"/>
                    </a:lnTo>
                    <a:lnTo>
                      <a:pt x="1108" y="707"/>
                    </a:ln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5" name="Freeform 91"/>
              <p:cNvSpPr>
                <a:spLocks/>
              </p:cNvSpPr>
              <p:nvPr/>
            </p:nvSpPr>
            <p:spPr bwMode="auto">
              <a:xfrm>
                <a:off x="3245" y="2299"/>
                <a:ext cx="583" cy="123"/>
              </a:xfrm>
              <a:custGeom>
                <a:avLst/>
                <a:gdLst/>
                <a:ahLst/>
                <a:cxnLst>
                  <a:cxn ang="0">
                    <a:pos x="36" y="0"/>
                  </a:cxn>
                  <a:cxn ang="0">
                    <a:pos x="2493" y="0"/>
                  </a:cxn>
                  <a:cxn ang="0">
                    <a:pos x="2529" y="36"/>
                  </a:cxn>
                  <a:cxn ang="0">
                    <a:pos x="2529" y="196"/>
                  </a:cxn>
                  <a:cxn ang="0">
                    <a:pos x="1711" y="196"/>
                  </a:cxn>
                  <a:cxn ang="0">
                    <a:pos x="1711" y="223"/>
                  </a:cxn>
                  <a:cxn ang="0">
                    <a:pos x="1711" y="250"/>
                  </a:cxn>
                  <a:cxn ang="0">
                    <a:pos x="1711" y="277"/>
                  </a:cxn>
                  <a:cxn ang="0">
                    <a:pos x="1711" y="303"/>
                  </a:cxn>
                  <a:cxn ang="0">
                    <a:pos x="1711" y="330"/>
                  </a:cxn>
                  <a:cxn ang="0">
                    <a:pos x="1711" y="357"/>
                  </a:cxn>
                  <a:cxn ang="0">
                    <a:pos x="1711" y="384"/>
                  </a:cxn>
                  <a:cxn ang="0">
                    <a:pos x="1711" y="410"/>
                  </a:cxn>
                  <a:cxn ang="0">
                    <a:pos x="1711" y="437"/>
                  </a:cxn>
                  <a:cxn ang="0">
                    <a:pos x="1711" y="464"/>
                  </a:cxn>
                  <a:cxn ang="0">
                    <a:pos x="1711" y="490"/>
                  </a:cxn>
                  <a:cxn ang="0">
                    <a:pos x="1711" y="517"/>
                  </a:cxn>
                  <a:cxn ang="0">
                    <a:pos x="1711" y="533"/>
                  </a:cxn>
                  <a:cxn ang="0">
                    <a:pos x="1657" y="533"/>
                  </a:cxn>
                  <a:cxn ang="0">
                    <a:pos x="36" y="533"/>
                  </a:cxn>
                  <a:cxn ang="0">
                    <a:pos x="0" y="496"/>
                  </a:cxn>
                  <a:cxn ang="0">
                    <a:pos x="0" y="36"/>
                  </a:cxn>
                  <a:cxn ang="0">
                    <a:pos x="36" y="0"/>
                  </a:cxn>
                </a:cxnLst>
                <a:rect l="0" t="0" r="r" b="b"/>
                <a:pathLst>
                  <a:path w="2529" h="533">
                    <a:moveTo>
                      <a:pt x="36" y="0"/>
                    </a:moveTo>
                    <a:lnTo>
                      <a:pt x="2493" y="0"/>
                    </a:lnTo>
                    <a:cubicBezTo>
                      <a:pt x="2513" y="0"/>
                      <a:pt x="2529" y="16"/>
                      <a:pt x="2529" y="36"/>
                    </a:cubicBezTo>
                    <a:lnTo>
                      <a:pt x="2529" y="196"/>
                    </a:lnTo>
                    <a:lnTo>
                      <a:pt x="1711" y="196"/>
                    </a:lnTo>
                    <a:lnTo>
                      <a:pt x="1711" y="223"/>
                    </a:lnTo>
                    <a:lnTo>
                      <a:pt x="1711" y="250"/>
                    </a:lnTo>
                    <a:lnTo>
                      <a:pt x="1711" y="277"/>
                    </a:lnTo>
                    <a:lnTo>
                      <a:pt x="1711" y="303"/>
                    </a:lnTo>
                    <a:lnTo>
                      <a:pt x="1711" y="330"/>
                    </a:lnTo>
                    <a:lnTo>
                      <a:pt x="1711" y="357"/>
                    </a:lnTo>
                    <a:lnTo>
                      <a:pt x="1711" y="384"/>
                    </a:lnTo>
                    <a:lnTo>
                      <a:pt x="1711" y="410"/>
                    </a:lnTo>
                    <a:lnTo>
                      <a:pt x="1711" y="437"/>
                    </a:lnTo>
                    <a:lnTo>
                      <a:pt x="1711" y="464"/>
                    </a:lnTo>
                    <a:lnTo>
                      <a:pt x="1711" y="490"/>
                    </a:lnTo>
                    <a:lnTo>
                      <a:pt x="1711" y="517"/>
                    </a:lnTo>
                    <a:lnTo>
                      <a:pt x="1711" y="533"/>
                    </a:lnTo>
                    <a:lnTo>
                      <a:pt x="1657" y="533"/>
                    </a:lnTo>
                    <a:lnTo>
                      <a:pt x="36" y="533"/>
                    </a:lnTo>
                    <a:cubicBezTo>
                      <a:pt x="16" y="533"/>
                      <a:pt x="0" y="516"/>
                      <a:pt x="0" y="496"/>
                    </a:cubicBezTo>
                    <a:lnTo>
                      <a:pt x="0" y="36"/>
                    </a:lnTo>
                    <a:cubicBezTo>
                      <a:pt x="0" y="16"/>
                      <a:pt x="16" y="0"/>
                      <a:pt x="36" y="0"/>
                    </a:cubicBezTo>
                    <a:close/>
                  </a:path>
                </a:pathLst>
              </a:custGeom>
              <a:solidFill>
                <a:srgbClr val="046887"/>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6" name="Freeform 92"/>
              <p:cNvSpPr>
                <a:spLocks/>
              </p:cNvSpPr>
              <p:nvPr/>
            </p:nvSpPr>
            <p:spPr bwMode="auto">
              <a:xfrm>
                <a:off x="3245" y="2299"/>
                <a:ext cx="291" cy="123"/>
              </a:xfrm>
              <a:custGeom>
                <a:avLst/>
                <a:gdLst/>
                <a:ahLst/>
                <a:cxnLst>
                  <a:cxn ang="0">
                    <a:pos x="36" y="0"/>
                  </a:cxn>
                  <a:cxn ang="0">
                    <a:pos x="1264" y="0"/>
                  </a:cxn>
                  <a:cxn ang="0">
                    <a:pos x="1264" y="533"/>
                  </a:cxn>
                  <a:cxn ang="0">
                    <a:pos x="36" y="533"/>
                  </a:cxn>
                  <a:cxn ang="0">
                    <a:pos x="0" y="496"/>
                  </a:cxn>
                  <a:cxn ang="0">
                    <a:pos x="0" y="36"/>
                  </a:cxn>
                  <a:cxn ang="0">
                    <a:pos x="36" y="0"/>
                  </a:cxn>
                </a:cxnLst>
                <a:rect l="0" t="0" r="r" b="b"/>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17" name="Rectangle 93"/>
              <p:cNvSpPr>
                <a:spLocks noChangeArrowheads="1"/>
              </p:cNvSpPr>
              <p:nvPr/>
            </p:nvSpPr>
            <p:spPr bwMode="auto">
              <a:xfrm>
                <a:off x="3730" y="2306"/>
                <a:ext cx="49" cy="3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18" name="Rectangle 94"/>
              <p:cNvSpPr>
                <a:spLocks noChangeArrowheads="1"/>
              </p:cNvSpPr>
              <p:nvPr/>
            </p:nvSpPr>
            <p:spPr bwMode="auto">
              <a:xfrm>
                <a:off x="3303" y="2306"/>
                <a:ext cx="49" cy="109"/>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19" name="Rectangle 95"/>
              <p:cNvSpPr>
                <a:spLocks noChangeArrowheads="1"/>
              </p:cNvSpPr>
              <p:nvPr/>
            </p:nvSpPr>
            <p:spPr bwMode="auto">
              <a:xfrm>
                <a:off x="3712" y="2306"/>
                <a:ext cx="12" cy="3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0" name="Rectangle 96"/>
              <p:cNvSpPr>
                <a:spLocks noChangeArrowheads="1"/>
              </p:cNvSpPr>
              <p:nvPr/>
            </p:nvSpPr>
            <p:spPr bwMode="auto">
              <a:xfrm>
                <a:off x="3285" y="2306"/>
                <a:ext cx="11" cy="109"/>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1" name="Freeform 97"/>
              <p:cNvSpPr>
                <a:spLocks/>
              </p:cNvSpPr>
              <p:nvPr/>
            </p:nvSpPr>
            <p:spPr bwMode="auto">
              <a:xfrm>
                <a:off x="3210" y="2176"/>
                <a:ext cx="583" cy="123"/>
              </a:xfrm>
              <a:custGeom>
                <a:avLst/>
                <a:gdLst/>
                <a:ahLst/>
                <a:cxnLst>
                  <a:cxn ang="0">
                    <a:pos x="37" y="0"/>
                  </a:cxn>
                  <a:cxn ang="0">
                    <a:pos x="2494" y="0"/>
                  </a:cxn>
                  <a:cxn ang="0">
                    <a:pos x="2530" y="36"/>
                  </a:cxn>
                  <a:cxn ang="0">
                    <a:pos x="2530" y="496"/>
                  </a:cxn>
                  <a:cxn ang="0">
                    <a:pos x="2494" y="533"/>
                  </a:cxn>
                  <a:cxn ang="0">
                    <a:pos x="37" y="533"/>
                  </a:cxn>
                  <a:cxn ang="0">
                    <a:pos x="0" y="496"/>
                  </a:cxn>
                  <a:cxn ang="0">
                    <a:pos x="0" y="36"/>
                  </a:cxn>
                  <a:cxn ang="0">
                    <a:pos x="37" y="0"/>
                  </a:cxn>
                </a:cxnLst>
                <a:rect l="0" t="0" r="r" b="b"/>
                <a:pathLst>
                  <a:path w="2530" h="533">
                    <a:moveTo>
                      <a:pt x="37" y="0"/>
                    </a:moveTo>
                    <a:lnTo>
                      <a:pt x="2494" y="0"/>
                    </a:lnTo>
                    <a:cubicBezTo>
                      <a:pt x="2514" y="0"/>
                      <a:pt x="2530" y="16"/>
                      <a:pt x="2530" y="36"/>
                    </a:cubicBezTo>
                    <a:lnTo>
                      <a:pt x="2530" y="496"/>
                    </a:lnTo>
                    <a:cubicBezTo>
                      <a:pt x="2530" y="516"/>
                      <a:pt x="2514" y="533"/>
                      <a:pt x="2494" y="533"/>
                    </a:cubicBezTo>
                    <a:lnTo>
                      <a:pt x="37" y="533"/>
                    </a:lnTo>
                    <a:cubicBezTo>
                      <a:pt x="17" y="533"/>
                      <a:pt x="0" y="516"/>
                      <a:pt x="0" y="496"/>
                    </a:cubicBezTo>
                    <a:lnTo>
                      <a:pt x="0" y="36"/>
                    </a:lnTo>
                    <a:cubicBezTo>
                      <a:pt x="0" y="16"/>
                      <a:pt x="17" y="0"/>
                      <a:pt x="37" y="0"/>
                    </a:cubicBezTo>
                    <a:close/>
                  </a:path>
                </a:pathLst>
              </a:custGeom>
              <a:solidFill>
                <a:srgbClr val="7391C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2" name="Freeform 98"/>
              <p:cNvSpPr>
                <a:spLocks/>
              </p:cNvSpPr>
              <p:nvPr/>
            </p:nvSpPr>
            <p:spPr bwMode="auto">
              <a:xfrm>
                <a:off x="3210" y="2176"/>
                <a:ext cx="291" cy="123"/>
              </a:xfrm>
              <a:custGeom>
                <a:avLst/>
                <a:gdLst/>
                <a:ahLst/>
                <a:cxnLst>
                  <a:cxn ang="0">
                    <a:pos x="37" y="0"/>
                  </a:cxn>
                  <a:cxn ang="0">
                    <a:pos x="1265" y="0"/>
                  </a:cxn>
                  <a:cxn ang="0">
                    <a:pos x="1265" y="533"/>
                  </a:cxn>
                  <a:cxn ang="0">
                    <a:pos x="37" y="533"/>
                  </a:cxn>
                  <a:cxn ang="0">
                    <a:pos x="0" y="496"/>
                  </a:cxn>
                  <a:cxn ang="0">
                    <a:pos x="0" y="36"/>
                  </a:cxn>
                  <a:cxn ang="0">
                    <a:pos x="37" y="0"/>
                  </a:cxn>
                </a:cxnLst>
                <a:rect l="0" t="0" r="r" b="b"/>
                <a:pathLst>
                  <a:path w="1265" h="533">
                    <a:moveTo>
                      <a:pt x="37" y="0"/>
                    </a:moveTo>
                    <a:lnTo>
                      <a:pt x="1265" y="0"/>
                    </a:lnTo>
                    <a:lnTo>
                      <a:pt x="1265" y="533"/>
                    </a:lnTo>
                    <a:lnTo>
                      <a:pt x="37" y="533"/>
                    </a:lnTo>
                    <a:cubicBezTo>
                      <a:pt x="17" y="533"/>
                      <a:pt x="0" y="516"/>
                      <a:pt x="0" y="496"/>
                    </a:cubicBezTo>
                    <a:lnTo>
                      <a:pt x="0" y="36"/>
                    </a:lnTo>
                    <a:cubicBezTo>
                      <a:pt x="0" y="16"/>
                      <a:pt x="17" y="0"/>
                      <a:pt x="37" y="0"/>
                    </a:cubicBezTo>
                    <a:close/>
                  </a:path>
                </a:pathLst>
              </a:cu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3" name="Rectangle 99"/>
              <p:cNvSpPr>
                <a:spLocks noChangeArrowheads="1"/>
              </p:cNvSpPr>
              <p:nvPr/>
            </p:nvSpPr>
            <p:spPr bwMode="auto">
              <a:xfrm>
                <a:off x="3695" y="2183"/>
                <a:ext cx="49" cy="10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4" name="Rectangle 100"/>
              <p:cNvSpPr>
                <a:spLocks noChangeArrowheads="1"/>
              </p:cNvSpPr>
              <p:nvPr/>
            </p:nvSpPr>
            <p:spPr bwMode="auto">
              <a:xfrm>
                <a:off x="3268" y="2183"/>
                <a:ext cx="49"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5" name="Rectangle 101"/>
              <p:cNvSpPr>
                <a:spLocks noChangeArrowheads="1"/>
              </p:cNvSpPr>
              <p:nvPr/>
            </p:nvSpPr>
            <p:spPr bwMode="auto">
              <a:xfrm>
                <a:off x="3677" y="2183"/>
                <a:ext cx="12"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6" name="Rectangle 102"/>
              <p:cNvSpPr>
                <a:spLocks noChangeArrowheads="1"/>
              </p:cNvSpPr>
              <p:nvPr/>
            </p:nvSpPr>
            <p:spPr bwMode="auto">
              <a:xfrm>
                <a:off x="3249" y="2183"/>
                <a:ext cx="12" cy="108"/>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27" name="Freeform 103"/>
              <p:cNvSpPr>
                <a:spLocks/>
              </p:cNvSpPr>
              <p:nvPr/>
            </p:nvSpPr>
            <p:spPr bwMode="auto">
              <a:xfrm>
                <a:off x="3245" y="2053"/>
                <a:ext cx="583" cy="123"/>
              </a:xfrm>
              <a:custGeom>
                <a:avLst/>
                <a:gdLst/>
                <a:ahLst/>
                <a:cxnLst>
                  <a:cxn ang="0">
                    <a:pos x="36" y="0"/>
                  </a:cxn>
                  <a:cxn ang="0">
                    <a:pos x="2493" y="0"/>
                  </a:cxn>
                  <a:cxn ang="0">
                    <a:pos x="2529" y="36"/>
                  </a:cxn>
                  <a:cxn ang="0">
                    <a:pos x="2529" y="496"/>
                  </a:cxn>
                  <a:cxn ang="0">
                    <a:pos x="2493" y="533"/>
                  </a:cxn>
                  <a:cxn ang="0">
                    <a:pos x="36" y="533"/>
                  </a:cxn>
                  <a:cxn ang="0">
                    <a:pos x="0" y="496"/>
                  </a:cxn>
                  <a:cxn ang="0">
                    <a:pos x="0" y="36"/>
                  </a:cxn>
                  <a:cxn ang="0">
                    <a:pos x="36" y="0"/>
                  </a:cxn>
                </a:cxnLst>
                <a:rect l="0" t="0" r="r" b="b"/>
                <a:pathLst>
                  <a:path w="2529" h="533">
                    <a:moveTo>
                      <a:pt x="36" y="0"/>
                    </a:moveTo>
                    <a:lnTo>
                      <a:pt x="2493" y="0"/>
                    </a:lnTo>
                    <a:cubicBezTo>
                      <a:pt x="2513" y="0"/>
                      <a:pt x="2529" y="16"/>
                      <a:pt x="2529" y="36"/>
                    </a:cubicBezTo>
                    <a:lnTo>
                      <a:pt x="2529" y="496"/>
                    </a:lnTo>
                    <a:cubicBezTo>
                      <a:pt x="2529" y="516"/>
                      <a:pt x="2513" y="533"/>
                      <a:pt x="2493" y="533"/>
                    </a:cubicBezTo>
                    <a:lnTo>
                      <a:pt x="36" y="533"/>
                    </a:lnTo>
                    <a:cubicBezTo>
                      <a:pt x="16" y="533"/>
                      <a:pt x="0" y="516"/>
                      <a:pt x="0" y="496"/>
                    </a:cubicBezTo>
                    <a:lnTo>
                      <a:pt x="0" y="36"/>
                    </a:lnTo>
                    <a:cubicBezTo>
                      <a:pt x="0" y="16"/>
                      <a:pt x="16" y="0"/>
                      <a:pt x="36" y="0"/>
                    </a:cubicBezTo>
                    <a:close/>
                  </a:path>
                </a:pathLst>
              </a:cu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8" name="Freeform 104"/>
              <p:cNvSpPr>
                <a:spLocks/>
              </p:cNvSpPr>
              <p:nvPr/>
            </p:nvSpPr>
            <p:spPr bwMode="auto">
              <a:xfrm>
                <a:off x="3245" y="2053"/>
                <a:ext cx="291" cy="123"/>
              </a:xfrm>
              <a:custGeom>
                <a:avLst/>
                <a:gdLst/>
                <a:ahLst/>
                <a:cxnLst>
                  <a:cxn ang="0">
                    <a:pos x="36" y="0"/>
                  </a:cxn>
                  <a:cxn ang="0">
                    <a:pos x="1264" y="0"/>
                  </a:cxn>
                  <a:cxn ang="0">
                    <a:pos x="1264" y="533"/>
                  </a:cxn>
                  <a:cxn ang="0">
                    <a:pos x="36" y="533"/>
                  </a:cxn>
                  <a:cxn ang="0">
                    <a:pos x="0" y="496"/>
                  </a:cxn>
                  <a:cxn ang="0">
                    <a:pos x="0" y="36"/>
                  </a:cxn>
                  <a:cxn ang="0">
                    <a:pos x="36" y="0"/>
                  </a:cxn>
                </a:cxnLst>
                <a:rect l="0" t="0" r="r" b="b"/>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FF9736"/>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29" name="Rectangle 105"/>
              <p:cNvSpPr>
                <a:spLocks noChangeArrowheads="1"/>
              </p:cNvSpPr>
              <p:nvPr/>
            </p:nvSpPr>
            <p:spPr bwMode="auto">
              <a:xfrm>
                <a:off x="3730" y="2060"/>
                <a:ext cx="49" cy="108"/>
              </a:xfrm>
              <a:prstGeom prst="rect">
                <a:avLst/>
              </a:prstGeom>
              <a:solidFill>
                <a:srgbClr val="F2AE3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0" name="Rectangle 106"/>
              <p:cNvSpPr>
                <a:spLocks noChangeArrowheads="1"/>
              </p:cNvSpPr>
              <p:nvPr/>
            </p:nvSpPr>
            <p:spPr bwMode="auto">
              <a:xfrm>
                <a:off x="3303" y="2060"/>
                <a:ext cx="49"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1" name="Rectangle 107"/>
              <p:cNvSpPr>
                <a:spLocks noChangeArrowheads="1"/>
              </p:cNvSpPr>
              <p:nvPr/>
            </p:nvSpPr>
            <p:spPr bwMode="auto">
              <a:xfrm>
                <a:off x="3712" y="2060"/>
                <a:ext cx="12" cy="108"/>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2" name="Rectangle 108"/>
              <p:cNvSpPr>
                <a:spLocks noChangeArrowheads="1"/>
              </p:cNvSpPr>
              <p:nvPr/>
            </p:nvSpPr>
            <p:spPr bwMode="auto">
              <a:xfrm>
                <a:off x="3285" y="2060"/>
                <a:ext cx="11" cy="108"/>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3" name="Freeform 109"/>
              <p:cNvSpPr>
                <a:spLocks/>
              </p:cNvSpPr>
              <p:nvPr/>
            </p:nvSpPr>
            <p:spPr bwMode="auto">
              <a:xfrm>
                <a:off x="3172" y="2422"/>
                <a:ext cx="498" cy="143"/>
              </a:xfrm>
              <a:custGeom>
                <a:avLst/>
                <a:gdLst/>
                <a:ahLst/>
                <a:cxnLst>
                  <a:cxn ang="0">
                    <a:pos x="42" y="0"/>
                  </a:cxn>
                  <a:cxn ang="0">
                    <a:pos x="1975" y="0"/>
                  </a:cxn>
                  <a:cxn ang="0">
                    <a:pos x="1975" y="74"/>
                  </a:cxn>
                  <a:cxn ang="0">
                    <a:pos x="2029" y="74"/>
                  </a:cxn>
                  <a:cxn ang="0">
                    <a:pos x="2163" y="74"/>
                  </a:cxn>
                  <a:cxn ang="0">
                    <a:pos x="2048" y="254"/>
                  </a:cxn>
                  <a:cxn ang="0">
                    <a:pos x="2042" y="358"/>
                  </a:cxn>
                  <a:cxn ang="0">
                    <a:pos x="2048" y="461"/>
                  </a:cxn>
                  <a:cxn ang="0">
                    <a:pos x="2107" y="617"/>
                  </a:cxn>
                  <a:cxn ang="0">
                    <a:pos x="42" y="617"/>
                  </a:cxn>
                  <a:cxn ang="0">
                    <a:pos x="0" y="575"/>
                  </a:cxn>
                  <a:cxn ang="0">
                    <a:pos x="0" y="42"/>
                  </a:cxn>
                  <a:cxn ang="0">
                    <a:pos x="42" y="0"/>
                  </a:cxn>
                </a:cxnLst>
                <a:rect l="0" t="0" r="r" b="b"/>
                <a:pathLst>
                  <a:path w="2163" h="617">
                    <a:moveTo>
                      <a:pt x="42" y="0"/>
                    </a:moveTo>
                    <a:lnTo>
                      <a:pt x="1975" y="0"/>
                    </a:lnTo>
                    <a:lnTo>
                      <a:pt x="1975" y="74"/>
                    </a:lnTo>
                    <a:lnTo>
                      <a:pt x="2029" y="74"/>
                    </a:lnTo>
                    <a:lnTo>
                      <a:pt x="2163" y="74"/>
                    </a:lnTo>
                    <a:cubicBezTo>
                      <a:pt x="2098" y="74"/>
                      <a:pt x="2061" y="153"/>
                      <a:pt x="2048" y="254"/>
                    </a:cubicBezTo>
                    <a:cubicBezTo>
                      <a:pt x="2044" y="288"/>
                      <a:pt x="2042" y="323"/>
                      <a:pt x="2042" y="358"/>
                    </a:cubicBezTo>
                    <a:cubicBezTo>
                      <a:pt x="2042" y="392"/>
                      <a:pt x="2044" y="428"/>
                      <a:pt x="2048" y="461"/>
                    </a:cubicBezTo>
                    <a:cubicBezTo>
                      <a:pt x="2057" y="528"/>
                      <a:pt x="2076" y="586"/>
                      <a:pt x="2107" y="617"/>
                    </a:cubicBezTo>
                    <a:lnTo>
                      <a:pt x="42" y="617"/>
                    </a:lnTo>
                    <a:cubicBezTo>
                      <a:pt x="19" y="617"/>
                      <a:pt x="0" y="598"/>
                      <a:pt x="0" y="575"/>
                    </a:cubicBezTo>
                    <a:lnTo>
                      <a:pt x="0" y="42"/>
                    </a:lnTo>
                    <a:cubicBezTo>
                      <a:pt x="0" y="19"/>
                      <a:pt x="19" y="0"/>
                      <a:pt x="42" y="0"/>
                    </a:cubicBez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4" name="Freeform 110"/>
              <p:cNvSpPr>
                <a:spLocks/>
              </p:cNvSpPr>
              <p:nvPr/>
            </p:nvSpPr>
            <p:spPr bwMode="auto">
              <a:xfrm>
                <a:off x="3172" y="2422"/>
                <a:ext cx="337" cy="143"/>
              </a:xfrm>
              <a:custGeom>
                <a:avLst/>
                <a:gdLst/>
                <a:ahLst/>
                <a:cxnLst>
                  <a:cxn ang="0">
                    <a:pos x="42" y="0"/>
                  </a:cxn>
                  <a:cxn ang="0">
                    <a:pos x="1465" y="0"/>
                  </a:cxn>
                  <a:cxn ang="0">
                    <a:pos x="1465" y="617"/>
                  </a:cxn>
                  <a:cxn ang="0">
                    <a:pos x="42" y="617"/>
                  </a:cxn>
                  <a:cxn ang="0">
                    <a:pos x="0" y="575"/>
                  </a:cxn>
                  <a:cxn ang="0">
                    <a:pos x="0" y="42"/>
                  </a:cxn>
                  <a:cxn ang="0">
                    <a:pos x="42" y="0"/>
                  </a:cxn>
                </a:cxnLst>
                <a:rect l="0" t="0" r="r" b="b"/>
                <a:pathLst>
                  <a:path w="1465" h="617">
                    <a:moveTo>
                      <a:pt x="42" y="0"/>
                    </a:moveTo>
                    <a:lnTo>
                      <a:pt x="1465" y="0"/>
                    </a:lnTo>
                    <a:lnTo>
                      <a:pt x="1465" y="617"/>
                    </a:lnTo>
                    <a:lnTo>
                      <a:pt x="42" y="617"/>
                    </a:lnTo>
                    <a:cubicBezTo>
                      <a:pt x="19" y="617"/>
                      <a:pt x="0" y="598"/>
                      <a:pt x="0" y="575"/>
                    </a:cubicBezTo>
                    <a:lnTo>
                      <a:pt x="0" y="42"/>
                    </a:lnTo>
                    <a:cubicBezTo>
                      <a:pt x="0" y="19"/>
                      <a:pt x="19" y="0"/>
                      <a:pt x="42" y="0"/>
                    </a:cubicBez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5" name="Rectangle 111"/>
              <p:cNvSpPr>
                <a:spLocks noChangeArrowheads="1"/>
              </p:cNvSpPr>
              <p:nvPr/>
            </p:nvSpPr>
            <p:spPr bwMode="auto">
              <a:xfrm>
                <a:off x="3239" y="2431"/>
                <a:ext cx="56" cy="125"/>
              </a:xfrm>
              <a:prstGeom prst="rect">
                <a:avLst/>
              </a:prstGeom>
              <a:solidFill>
                <a:srgbClr val="FFD078"/>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6" name="Rectangle 112"/>
              <p:cNvSpPr>
                <a:spLocks noChangeArrowheads="1"/>
              </p:cNvSpPr>
              <p:nvPr/>
            </p:nvSpPr>
            <p:spPr bwMode="auto">
              <a:xfrm>
                <a:off x="3218" y="2431"/>
                <a:ext cx="13" cy="125"/>
              </a:xfrm>
              <a:prstGeom prst="rect">
                <a:avLst/>
              </a:prstGeom>
              <a:solidFill>
                <a:srgbClr val="FFEA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7" name="Freeform 113"/>
              <p:cNvSpPr>
                <a:spLocks/>
              </p:cNvSpPr>
              <p:nvPr/>
            </p:nvSpPr>
            <p:spPr bwMode="auto">
              <a:xfrm>
                <a:off x="3509" y="2459"/>
                <a:ext cx="140" cy="69"/>
              </a:xfrm>
              <a:custGeom>
                <a:avLst/>
                <a:gdLst/>
                <a:ahLst/>
                <a:cxnLst>
                  <a:cxn ang="0">
                    <a:pos x="0" y="0"/>
                  </a:cxn>
                  <a:cxn ang="0">
                    <a:pos x="606" y="0"/>
                  </a:cxn>
                  <a:cxn ang="0">
                    <a:pos x="583" y="95"/>
                  </a:cxn>
                  <a:cxn ang="0">
                    <a:pos x="577" y="199"/>
                  </a:cxn>
                  <a:cxn ang="0">
                    <a:pos x="583" y="298"/>
                  </a:cxn>
                  <a:cxn ang="0">
                    <a:pos x="0" y="298"/>
                  </a:cxn>
                  <a:cxn ang="0">
                    <a:pos x="0" y="0"/>
                  </a:cxn>
                </a:cxnLst>
                <a:rect l="0" t="0" r="r" b="b"/>
                <a:pathLst>
                  <a:path w="606" h="298">
                    <a:moveTo>
                      <a:pt x="0" y="0"/>
                    </a:moveTo>
                    <a:lnTo>
                      <a:pt x="606" y="0"/>
                    </a:lnTo>
                    <a:cubicBezTo>
                      <a:pt x="595" y="28"/>
                      <a:pt x="588" y="60"/>
                      <a:pt x="583" y="95"/>
                    </a:cubicBezTo>
                    <a:cubicBezTo>
                      <a:pt x="579" y="129"/>
                      <a:pt x="577" y="164"/>
                      <a:pt x="577" y="199"/>
                    </a:cubicBezTo>
                    <a:cubicBezTo>
                      <a:pt x="577" y="232"/>
                      <a:pt x="579" y="266"/>
                      <a:pt x="583" y="298"/>
                    </a:cubicBezTo>
                    <a:lnTo>
                      <a:pt x="0" y="298"/>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38" name="Rectangle 114"/>
              <p:cNvSpPr>
                <a:spLocks noChangeArrowheads="1"/>
              </p:cNvSpPr>
              <p:nvPr/>
            </p:nvSpPr>
            <p:spPr bwMode="auto">
              <a:xfrm>
                <a:off x="3333" y="2459"/>
                <a:ext cx="176" cy="6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39" name="Rectangle 115"/>
              <p:cNvSpPr>
                <a:spLocks noChangeArrowheads="1"/>
              </p:cNvSpPr>
              <p:nvPr/>
            </p:nvSpPr>
            <p:spPr bwMode="auto">
              <a:xfrm>
                <a:off x="3536" y="2090"/>
                <a:ext cx="127" cy="4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0" name="Rectangle 116"/>
              <p:cNvSpPr>
                <a:spLocks noChangeArrowheads="1"/>
              </p:cNvSpPr>
              <p:nvPr/>
            </p:nvSpPr>
            <p:spPr bwMode="auto">
              <a:xfrm>
                <a:off x="3410" y="2090"/>
                <a:ext cx="126" cy="49"/>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1" name="Rectangle 117"/>
              <p:cNvSpPr>
                <a:spLocks noChangeArrowheads="1"/>
              </p:cNvSpPr>
              <p:nvPr/>
            </p:nvSpPr>
            <p:spPr bwMode="auto">
              <a:xfrm>
                <a:off x="3501" y="2213"/>
                <a:ext cx="127" cy="49"/>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2" name="Rectangle 118"/>
              <p:cNvSpPr>
                <a:spLocks noChangeArrowheads="1"/>
              </p:cNvSpPr>
              <p:nvPr/>
            </p:nvSpPr>
            <p:spPr bwMode="auto">
              <a:xfrm>
                <a:off x="3375" y="2213"/>
                <a:ext cx="126" cy="49"/>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3" name="Rectangle 119"/>
              <p:cNvSpPr>
                <a:spLocks noChangeArrowheads="1"/>
              </p:cNvSpPr>
              <p:nvPr/>
            </p:nvSpPr>
            <p:spPr bwMode="auto">
              <a:xfrm>
                <a:off x="3649" y="2460"/>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4" name="Rectangle 120"/>
              <p:cNvSpPr>
                <a:spLocks noChangeArrowheads="1"/>
              </p:cNvSpPr>
              <p:nvPr/>
            </p:nvSpPr>
            <p:spPr bwMode="auto">
              <a:xfrm>
                <a:off x="3649" y="2474"/>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5" name="Rectangle 121"/>
              <p:cNvSpPr>
                <a:spLocks noChangeArrowheads="1"/>
              </p:cNvSpPr>
              <p:nvPr/>
            </p:nvSpPr>
            <p:spPr bwMode="auto">
              <a:xfrm>
                <a:off x="3649" y="2488"/>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6" name="Rectangle 122"/>
              <p:cNvSpPr>
                <a:spLocks noChangeArrowheads="1"/>
              </p:cNvSpPr>
              <p:nvPr/>
            </p:nvSpPr>
            <p:spPr bwMode="auto">
              <a:xfrm>
                <a:off x="3649" y="2503"/>
                <a:ext cx="319"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7" name="Rectangle 123"/>
              <p:cNvSpPr>
                <a:spLocks noChangeArrowheads="1"/>
              </p:cNvSpPr>
              <p:nvPr/>
            </p:nvSpPr>
            <p:spPr bwMode="auto">
              <a:xfrm>
                <a:off x="3649" y="2517"/>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8" name="Rectangle 124"/>
              <p:cNvSpPr>
                <a:spLocks noChangeArrowheads="1"/>
              </p:cNvSpPr>
              <p:nvPr/>
            </p:nvSpPr>
            <p:spPr bwMode="auto">
              <a:xfrm>
                <a:off x="3649" y="2531"/>
                <a:ext cx="319"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49" name="Rectangle 125"/>
              <p:cNvSpPr>
                <a:spLocks noChangeArrowheads="1"/>
              </p:cNvSpPr>
              <p:nvPr/>
            </p:nvSpPr>
            <p:spPr bwMode="auto">
              <a:xfrm>
                <a:off x="3649" y="2467"/>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0" name="Rectangle 126"/>
              <p:cNvSpPr>
                <a:spLocks noChangeArrowheads="1"/>
              </p:cNvSpPr>
              <p:nvPr/>
            </p:nvSpPr>
            <p:spPr bwMode="auto">
              <a:xfrm>
                <a:off x="3649" y="2481"/>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1" name="Rectangle 127"/>
              <p:cNvSpPr>
                <a:spLocks noChangeArrowheads="1"/>
              </p:cNvSpPr>
              <p:nvPr/>
            </p:nvSpPr>
            <p:spPr bwMode="auto">
              <a:xfrm>
                <a:off x="3649" y="2495"/>
                <a:ext cx="319"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2" name="Rectangle 128"/>
              <p:cNvSpPr>
                <a:spLocks noChangeArrowheads="1"/>
              </p:cNvSpPr>
              <p:nvPr/>
            </p:nvSpPr>
            <p:spPr bwMode="auto">
              <a:xfrm>
                <a:off x="3649" y="2509"/>
                <a:ext cx="319" cy="8"/>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3" name="Rectangle 129"/>
              <p:cNvSpPr>
                <a:spLocks noChangeArrowheads="1"/>
              </p:cNvSpPr>
              <p:nvPr/>
            </p:nvSpPr>
            <p:spPr bwMode="auto">
              <a:xfrm>
                <a:off x="3649" y="2524"/>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4" name="Rectangle 130"/>
              <p:cNvSpPr>
                <a:spLocks noChangeArrowheads="1"/>
              </p:cNvSpPr>
              <p:nvPr/>
            </p:nvSpPr>
            <p:spPr bwMode="auto">
              <a:xfrm>
                <a:off x="3649" y="2538"/>
                <a:ext cx="319" cy="7"/>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5" name="Rectangle 131"/>
              <p:cNvSpPr>
                <a:spLocks noChangeArrowheads="1"/>
              </p:cNvSpPr>
              <p:nvPr/>
            </p:nvSpPr>
            <p:spPr bwMode="auto">
              <a:xfrm>
                <a:off x="3649" y="2545"/>
                <a:ext cx="319"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56" name="Freeform 132"/>
              <p:cNvSpPr>
                <a:spLocks/>
              </p:cNvSpPr>
              <p:nvPr/>
            </p:nvSpPr>
            <p:spPr bwMode="auto">
              <a:xfrm>
                <a:off x="3968" y="2460"/>
                <a:ext cx="317" cy="7"/>
              </a:xfrm>
              <a:custGeom>
                <a:avLst/>
                <a:gdLst/>
                <a:ahLst/>
                <a:cxnLst>
                  <a:cxn ang="0">
                    <a:pos x="0" y="0"/>
                  </a:cxn>
                  <a:cxn ang="0">
                    <a:pos x="1377" y="0"/>
                  </a:cxn>
                  <a:cxn ang="0">
                    <a:pos x="1368" y="30"/>
                  </a:cxn>
                  <a:cxn ang="0">
                    <a:pos x="0" y="30"/>
                  </a:cxn>
                  <a:cxn ang="0">
                    <a:pos x="0" y="0"/>
                  </a:cxn>
                </a:cxnLst>
                <a:rect l="0" t="0" r="r" b="b"/>
                <a:pathLst>
                  <a:path w="1377" h="30">
                    <a:moveTo>
                      <a:pt x="0" y="0"/>
                    </a:moveTo>
                    <a:lnTo>
                      <a:pt x="1377" y="0"/>
                    </a:lnTo>
                    <a:cubicBezTo>
                      <a:pt x="1374" y="9"/>
                      <a:pt x="1370" y="20"/>
                      <a:pt x="1368"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7" name="Freeform 133"/>
              <p:cNvSpPr>
                <a:spLocks/>
              </p:cNvSpPr>
              <p:nvPr/>
            </p:nvSpPr>
            <p:spPr bwMode="auto">
              <a:xfrm>
                <a:off x="3968" y="2474"/>
                <a:ext cx="313" cy="7"/>
              </a:xfrm>
              <a:custGeom>
                <a:avLst/>
                <a:gdLst/>
                <a:ahLst/>
                <a:cxnLst>
                  <a:cxn ang="0">
                    <a:pos x="0" y="0"/>
                  </a:cxn>
                  <a:cxn ang="0">
                    <a:pos x="1361" y="0"/>
                  </a:cxn>
                  <a:cxn ang="0">
                    <a:pos x="1356" y="29"/>
                  </a:cxn>
                  <a:cxn ang="0">
                    <a:pos x="1356" y="31"/>
                  </a:cxn>
                  <a:cxn ang="0">
                    <a:pos x="0" y="31"/>
                  </a:cxn>
                  <a:cxn ang="0">
                    <a:pos x="0" y="0"/>
                  </a:cxn>
                </a:cxnLst>
                <a:rect l="0" t="0" r="r" b="b"/>
                <a:pathLst>
                  <a:path w="1361" h="31">
                    <a:moveTo>
                      <a:pt x="0" y="0"/>
                    </a:moveTo>
                    <a:lnTo>
                      <a:pt x="1361" y="0"/>
                    </a:lnTo>
                    <a:cubicBezTo>
                      <a:pt x="1359" y="10"/>
                      <a:pt x="1358" y="19"/>
                      <a:pt x="1356" y="29"/>
                    </a:cubicBezTo>
                    <a:lnTo>
                      <a:pt x="1356" y="31"/>
                    </a:ln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8" name="Freeform 134"/>
              <p:cNvSpPr>
                <a:spLocks/>
              </p:cNvSpPr>
              <p:nvPr/>
            </p:nvSpPr>
            <p:spPr bwMode="auto">
              <a:xfrm>
                <a:off x="3968" y="2488"/>
                <a:ext cx="311" cy="7"/>
              </a:xfrm>
              <a:custGeom>
                <a:avLst/>
                <a:gdLst/>
                <a:ahLst/>
                <a:cxnLst>
                  <a:cxn ang="0">
                    <a:pos x="0" y="0"/>
                  </a:cxn>
                  <a:cxn ang="0">
                    <a:pos x="1353" y="0"/>
                  </a:cxn>
                  <a:cxn ang="0">
                    <a:pos x="1351" y="31"/>
                  </a:cxn>
                  <a:cxn ang="0">
                    <a:pos x="0" y="31"/>
                  </a:cxn>
                  <a:cxn ang="0">
                    <a:pos x="0" y="0"/>
                  </a:cxn>
                </a:cxnLst>
                <a:rect l="0" t="0" r="r" b="b"/>
                <a:pathLst>
                  <a:path w="1353" h="31">
                    <a:moveTo>
                      <a:pt x="0" y="0"/>
                    </a:moveTo>
                    <a:lnTo>
                      <a:pt x="1353" y="0"/>
                    </a:lnTo>
                    <a:cubicBezTo>
                      <a:pt x="1352" y="10"/>
                      <a:pt x="1351" y="21"/>
                      <a:pt x="1351"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59" name="Freeform 135"/>
              <p:cNvSpPr>
                <a:spLocks/>
              </p:cNvSpPr>
              <p:nvPr/>
            </p:nvSpPr>
            <p:spPr bwMode="auto">
              <a:xfrm>
                <a:off x="3968" y="2503"/>
                <a:ext cx="311" cy="6"/>
              </a:xfrm>
              <a:custGeom>
                <a:avLst/>
                <a:gdLst/>
                <a:ahLst/>
                <a:cxnLst>
                  <a:cxn ang="0">
                    <a:pos x="0" y="0"/>
                  </a:cxn>
                  <a:cxn ang="0">
                    <a:pos x="1350" y="0"/>
                  </a:cxn>
                  <a:cxn ang="0">
                    <a:pos x="1350" y="10"/>
                  </a:cxn>
                  <a:cxn ang="0">
                    <a:pos x="1350" y="30"/>
                  </a:cxn>
                  <a:cxn ang="0">
                    <a:pos x="0" y="30"/>
                  </a:cxn>
                  <a:cxn ang="0">
                    <a:pos x="0" y="0"/>
                  </a:cxn>
                </a:cxnLst>
                <a:rect l="0" t="0" r="r" b="b"/>
                <a:pathLst>
                  <a:path w="1350" h="30">
                    <a:moveTo>
                      <a:pt x="0" y="0"/>
                    </a:moveTo>
                    <a:lnTo>
                      <a:pt x="1350" y="0"/>
                    </a:lnTo>
                    <a:lnTo>
                      <a:pt x="1350" y="10"/>
                    </a:lnTo>
                    <a:cubicBezTo>
                      <a:pt x="1350" y="17"/>
                      <a:pt x="1350" y="23"/>
                      <a:pt x="1350"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0" name="Freeform 136"/>
              <p:cNvSpPr>
                <a:spLocks/>
              </p:cNvSpPr>
              <p:nvPr/>
            </p:nvSpPr>
            <p:spPr bwMode="auto">
              <a:xfrm>
                <a:off x="3968" y="2517"/>
                <a:ext cx="312" cy="7"/>
              </a:xfrm>
              <a:custGeom>
                <a:avLst/>
                <a:gdLst/>
                <a:ahLst/>
                <a:cxnLst>
                  <a:cxn ang="0">
                    <a:pos x="0" y="0"/>
                  </a:cxn>
                  <a:cxn ang="0">
                    <a:pos x="1351" y="0"/>
                  </a:cxn>
                  <a:cxn ang="0">
                    <a:pos x="1354" y="30"/>
                  </a:cxn>
                  <a:cxn ang="0">
                    <a:pos x="0" y="30"/>
                  </a:cxn>
                  <a:cxn ang="0">
                    <a:pos x="0" y="0"/>
                  </a:cxn>
                </a:cxnLst>
                <a:rect l="0" t="0" r="r" b="b"/>
                <a:pathLst>
                  <a:path w="1354" h="30">
                    <a:moveTo>
                      <a:pt x="0" y="0"/>
                    </a:moveTo>
                    <a:lnTo>
                      <a:pt x="1351" y="0"/>
                    </a:lnTo>
                    <a:cubicBezTo>
                      <a:pt x="1352" y="10"/>
                      <a:pt x="1353" y="20"/>
                      <a:pt x="1354" y="30"/>
                    </a:cubicBezTo>
                    <a:lnTo>
                      <a:pt x="0" y="30"/>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1" name="Freeform 137"/>
              <p:cNvSpPr>
                <a:spLocks/>
              </p:cNvSpPr>
              <p:nvPr/>
            </p:nvSpPr>
            <p:spPr bwMode="auto">
              <a:xfrm>
                <a:off x="3968" y="2531"/>
                <a:ext cx="314" cy="7"/>
              </a:xfrm>
              <a:custGeom>
                <a:avLst/>
                <a:gdLst/>
                <a:ahLst/>
                <a:cxnLst>
                  <a:cxn ang="0">
                    <a:pos x="0" y="0"/>
                  </a:cxn>
                  <a:cxn ang="0">
                    <a:pos x="1358" y="0"/>
                  </a:cxn>
                  <a:cxn ang="0">
                    <a:pos x="1363" y="31"/>
                  </a:cxn>
                  <a:cxn ang="0">
                    <a:pos x="0" y="31"/>
                  </a:cxn>
                  <a:cxn ang="0">
                    <a:pos x="0" y="0"/>
                  </a:cxn>
                </a:cxnLst>
                <a:rect l="0" t="0" r="r" b="b"/>
                <a:pathLst>
                  <a:path w="1363" h="31">
                    <a:moveTo>
                      <a:pt x="0" y="0"/>
                    </a:moveTo>
                    <a:lnTo>
                      <a:pt x="1358" y="0"/>
                    </a:lnTo>
                    <a:cubicBezTo>
                      <a:pt x="1359" y="11"/>
                      <a:pt x="1361" y="21"/>
                      <a:pt x="1363" y="31"/>
                    </a:cubicBezTo>
                    <a:lnTo>
                      <a:pt x="0" y="31"/>
                    </a:lnTo>
                    <a:lnTo>
                      <a:pt x="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2" name="Freeform 138"/>
              <p:cNvSpPr>
                <a:spLocks/>
              </p:cNvSpPr>
              <p:nvPr/>
            </p:nvSpPr>
            <p:spPr bwMode="auto">
              <a:xfrm>
                <a:off x="3968" y="2467"/>
                <a:ext cx="315" cy="7"/>
              </a:xfrm>
              <a:custGeom>
                <a:avLst/>
                <a:gdLst/>
                <a:ahLst/>
                <a:cxnLst>
                  <a:cxn ang="0">
                    <a:pos x="0" y="0"/>
                  </a:cxn>
                  <a:cxn ang="0">
                    <a:pos x="1368" y="0"/>
                  </a:cxn>
                  <a:cxn ang="0">
                    <a:pos x="1361" y="31"/>
                  </a:cxn>
                  <a:cxn ang="0">
                    <a:pos x="0" y="31"/>
                  </a:cxn>
                  <a:cxn ang="0">
                    <a:pos x="0" y="0"/>
                  </a:cxn>
                </a:cxnLst>
                <a:rect l="0" t="0" r="r" b="b"/>
                <a:pathLst>
                  <a:path w="1368" h="31">
                    <a:moveTo>
                      <a:pt x="0" y="0"/>
                    </a:moveTo>
                    <a:lnTo>
                      <a:pt x="1368" y="0"/>
                    </a:lnTo>
                    <a:cubicBezTo>
                      <a:pt x="1365" y="10"/>
                      <a:pt x="1363" y="20"/>
                      <a:pt x="1361"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3" name="Freeform 139"/>
              <p:cNvSpPr>
                <a:spLocks/>
              </p:cNvSpPr>
              <p:nvPr/>
            </p:nvSpPr>
            <p:spPr bwMode="auto">
              <a:xfrm>
                <a:off x="3968" y="2481"/>
                <a:ext cx="312" cy="7"/>
              </a:xfrm>
              <a:custGeom>
                <a:avLst/>
                <a:gdLst/>
                <a:ahLst/>
                <a:cxnLst>
                  <a:cxn ang="0">
                    <a:pos x="0" y="0"/>
                  </a:cxn>
                  <a:cxn ang="0">
                    <a:pos x="1356" y="0"/>
                  </a:cxn>
                  <a:cxn ang="0">
                    <a:pos x="1353" y="30"/>
                  </a:cxn>
                  <a:cxn ang="0">
                    <a:pos x="0" y="30"/>
                  </a:cxn>
                  <a:cxn ang="0">
                    <a:pos x="0" y="0"/>
                  </a:cxn>
                </a:cxnLst>
                <a:rect l="0" t="0" r="r" b="b"/>
                <a:pathLst>
                  <a:path w="1356" h="30">
                    <a:moveTo>
                      <a:pt x="0" y="0"/>
                    </a:moveTo>
                    <a:lnTo>
                      <a:pt x="1356" y="0"/>
                    </a:lnTo>
                    <a:cubicBezTo>
                      <a:pt x="1355" y="10"/>
                      <a:pt x="1354" y="20"/>
                      <a:pt x="1353" y="30"/>
                    </a:cubicBezTo>
                    <a:lnTo>
                      <a:pt x="0" y="30"/>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4" name="Freeform 140"/>
              <p:cNvSpPr>
                <a:spLocks/>
              </p:cNvSpPr>
              <p:nvPr/>
            </p:nvSpPr>
            <p:spPr bwMode="auto">
              <a:xfrm>
                <a:off x="3968" y="2495"/>
                <a:ext cx="311" cy="8"/>
              </a:xfrm>
              <a:custGeom>
                <a:avLst/>
                <a:gdLst/>
                <a:ahLst/>
                <a:cxnLst>
                  <a:cxn ang="0">
                    <a:pos x="0" y="0"/>
                  </a:cxn>
                  <a:cxn ang="0">
                    <a:pos x="1351" y="0"/>
                  </a:cxn>
                  <a:cxn ang="0">
                    <a:pos x="1350" y="31"/>
                  </a:cxn>
                  <a:cxn ang="0">
                    <a:pos x="0" y="31"/>
                  </a:cxn>
                  <a:cxn ang="0">
                    <a:pos x="0" y="0"/>
                  </a:cxn>
                </a:cxnLst>
                <a:rect l="0" t="0" r="r" b="b"/>
                <a:pathLst>
                  <a:path w="1351" h="31">
                    <a:moveTo>
                      <a:pt x="0" y="0"/>
                    </a:moveTo>
                    <a:lnTo>
                      <a:pt x="1351" y="0"/>
                    </a:lnTo>
                    <a:cubicBezTo>
                      <a:pt x="1350" y="10"/>
                      <a:pt x="1350" y="20"/>
                      <a:pt x="1350"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5" name="Freeform 141"/>
              <p:cNvSpPr>
                <a:spLocks/>
              </p:cNvSpPr>
              <p:nvPr/>
            </p:nvSpPr>
            <p:spPr bwMode="auto">
              <a:xfrm>
                <a:off x="3968" y="2509"/>
                <a:ext cx="311" cy="8"/>
              </a:xfrm>
              <a:custGeom>
                <a:avLst/>
                <a:gdLst/>
                <a:ahLst/>
                <a:cxnLst>
                  <a:cxn ang="0">
                    <a:pos x="0" y="0"/>
                  </a:cxn>
                  <a:cxn ang="0">
                    <a:pos x="1350" y="0"/>
                  </a:cxn>
                  <a:cxn ang="0">
                    <a:pos x="1351" y="31"/>
                  </a:cxn>
                  <a:cxn ang="0">
                    <a:pos x="0" y="31"/>
                  </a:cxn>
                  <a:cxn ang="0">
                    <a:pos x="0" y="0"/>
                  </a:cxn>
                </a:cxnLst>
                <a:rect l="0" t="0" r="r" b="b"/>
                <a:pathLst>
                  <a:path w="1351" h="31">
                    <a:moveTo>
                      <a:pt x="0" y="0"/>
                    </a:moveTo>
                    <a:lnTo>
                      <a:pt x="1350" y="0"/>
                    </a:lnTo>
                    <a:cubicBezTo>
                      <a:pt x="1350" y="10"/>
                      <a:pt x="1351" y="21"/>
                      <a:pt x="1351" y="31"/>
                    </a:cubicBez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6" name="Freeform 142"/>
              <p:cNvSpPr>
                <a:spLocks/>
              </p:cNvSpPr>
              <p:nvPr/>
            </p:nvSpPr>
            <p:spPr bwMode="auto">
              <a:xfrm>
                <a:off x="3968" y="2524"/>
                <a:ext cx="313" cy="7"/>
              </a:xfrm>
              <a:custGeom>
                <a:avLst/>
                <a:gdLst/>
                <a:ahLst/>
                <a:cxnLst>
                  <a:cxn ang="0">
                    <a:pos x="0" y="0"/>
                  </a:cxn>
                  <a:cxn ang="0">
                    <a:pos x="1354" y="0"/>
                  </a:cxn>
                  <a:cxn ang="0">
                    <a:pos x="1356" y="22"/>
                  </a:cxn>
                  <a:cxn ang="0">
                    <a:pos x="1358" y="31"/>
                  </a:cxn>
                  <a:cxn ang="0">
                    <a:pos x="0" y="31"/>
                  </a:cxn>
                  <a:cxn ang="0">
                    <a:pos x="0" y="0"/>
                  </a:cxn>
                </a:cxnLst>
                <a:rect l="0" t="0" r="r" b="b"/>
                <a:pathLst>
                  <a:path w="1358" h="31">
                    <a:moveTo>
                      <a:pt x="0" y="0"/>
                    </a:moveTo>
                    <a:lnTo>
                      <a:pt x="1354" y="0"/>
                    </a:lnTo>
                    <a:cubicBezTo>
                      <a:pt x="1355" y="8"/>
                      <a:pt x="1355" y="15"/>
                      <a:pt x="1356" y="22"/>
                    </a:cubicBezTo>
                    <a:lnTo>
                      <a:pt x="1358" y="31"/>
                    </a:lnTo>
                    <a:lnTo>
                      <a:pt x="0" y="31"/>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7" name="Freeform 143"/>
              <p:cNvSpPr>
                <a:spLocks/>
              </p:cNvSpPr>
              <p:nvPr/>
            </p:nvSpPr>
            <p:spPr bwMode="auto">
              <a:xfrm>
                <a:off x="3968" y="2538"/>
                <a:ext cx="315" cy="7"/>
              </a:xfrm>
              <a:custGeom>
                <a:avLst/>
                <a:gdLst/>
                <a:ahLst/>
                <a:cxnLst>
                  <a:cxn ang="0">
                    <a:pos x="0" y="0"/>
                  </a:cxn>
                  <a:cxn ang="0">
                    <a:pos x="1363" y="0"/>
                  </a:cxn>
                  <a:cxn ang="0">
                    <a:pos x="1370" y="30"/>
                  </a:cxn>
                  <a:cxn ang="0">
                    <a:pos x="0" y="30"/>
                  </a:cxn>
                  <a:cxn ang="0">
                    <a:pos x="0" y="0"/>
                  </a:cxn>
                </a:cxnLst>
                <a:rect l="0" t="0" r="r" b="b"/>
                <a:pathLst>
                  <a:path w="1370" h="30">
                    <a:moveTo>
                      <a:pt x="0" y="0"/>
                    </a:moveTo>
                    <a:lnTo>
                      <a:pt x="1363" y="0"/>
                    </a:lnTo>
                    <a:cubicBezTo>
                      <a:pt x="1365" y="10"/>
                      <a:pt x="1368" y="21"/>
                      <a:pt x="1370" y="30"/>
                    </a:cubicBezTo>
                    <a:lnTo>
                      <a:pt x="0" y="30"/>
                    </a:lnTo>
                    <a:lnTo>
                      <a:pt x="0"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8" name="Freeform 144"/>
              <p:cNvSpPr>
                <a:spLocks/>
              </p:cNvSpPr>
              <p:nvPr/>
            </p:nvSpPr>
            <p:spPr bwMode="auto">
              <a:xfrm>
                <a:off x="3968" y="2545"/>
                <a:ext cx="317" cy="5"/>
              </a:xfrm>
              <a:custGeom>
                <a:avLst/>
                <a:gdLst/>
                <a:ahLst/>
                <a:cxnLst>
                  <a:cxn ang="0">
                    <a:pos x="0" y="0"/>
                  </a:cxn>
                  <a:cxn ang="0">
                    <a:pos x="1370" y="0"/>
                  </a:cxn>
                  <a:cxn ang="0">
                    <a:pos x="1377" y="21"/>
                  </a:cxn>
                  <a:cxn ang="0">
                    <a:pos x="0" y="21"/>
                  </a:cxn>
                  <a:cxn ang="0">
                    <a:pos x="0" y="0"/>
                  </a:cxn>
                </a:cxnLst>
                <a:rect l="0" t="0" r="r" b="b"/>
                <a:pathLst>
                  <a:path w="1377" h="21">
                    <a:moveTo>
                      <a:pt x="0" y="0"/>
                    </a:moveTo>
                    <a:lnTo>
                      <a:pt x="1370" y="0"/>
                    </a:lnTo>
                    <a:cubicBezTo>
                      <a:pt x="1373" y="8"/>
                      <a:pt x="1375" y="14"/>
                      <a:pt x="1377" y="21"/>
                    </a:cubicBezTo>
                    <a:lnTo>
                      <a:pt x="0" y="21"/>
                    </a:lnTo>
                    <a:lnTo>
                      <a:pt x="0"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69" name="Freeform 145"/>
              <p:cNvSpPr>
                <a:spLocks/>
              </p:cNvSpPr>
              <p:nvPr/>
            </p:nvSpPr>
            <p:spPr bwMode="auto">
              <a:xfrm>
                <a:off x="3642" y="2439"/>
                <a:ext cx="652" cy="131"/>
              </a:xfrm>
              <a:custGeom>
                <a:avLst/>
                <a:gdLst/>
                <a:ahLst/>
                <a:cxnLst>
                  <a:cxn ang="0">
                    <a:pos x="2829" y="568"/>
                  </a:cxn>
                  <a:cxn ang="0">
                    <a:pos x="121" y="568"/>
                  </a:cxn>
                  <a:cxn ang="0">
                    <a:pos x="6" y="387"/>
                  </a:cxn>
                  <a:cxn ang="0">
                    <a:pos x="0" y="284"/>
                  </a:cxn>
                  <a:cxn ang="0">
                    <a:pos x="6" y="180"/>
                  </a:cxn>
                  <a:cxn ang="0">
                    <a:pos x="121" y="0"/>
                  </a:cxn>
                  <a:cxn ang="0">
                    <a:pos x="2829" y="0"/>
                  </a:cxn>
                  <a:cxn ang="0">
                    <a:pos x="2829" y="90"/>
                  </a:cxn>
                  <a:cxn ang="0">
                    <a:pos x="121" y="90"/>
                  </a:cxn>
                  <a:cxn ang="0">
                    <a:pos x="95" y="192"/>
                  </a:cxn>
                  <a:cxn ang="0">
                    <a:pos x="90" y="284"/>
                  </a:cxn>
                  <a:cxn ang="0">
                    <a:pos x="95" y="376"/>
                  </a:cxn>
                  <a:cxn ang="0">
                    <a:pos x="121" y="478"/>
                  </a:cxn>
                  <a:cxn ang="0">
                    <a:pos x="2829" y="478"/>
                  </a:cxn>
                  <a:cxn ang="0">
                    <a:pos x="2829" y="568"/>
                  </a:cxn>
                </a:cxnLst>
                <a:rect l="0" t="0" r="r" b="b"/>
                <a:pathLst>
                  <a:path w="2829" h="568">
                    <a:moveTo>
                      <a:pt x="2829" y="568"/>
                    </a:moveTo>
                    <a:lnTo>
                      <a:pt x="121" y="568"/>
                    </a:lnTo>
                    <a:cubicBezTo>
                      <a:pt x="56" y="568"/>
                      <a:pt x="19" y="489"/>
                      <a:pt x="6" y="387"/>
                    </a:cubicBezTo>
                    <a:cubicBezTo>
                      <a:pt x="2" y="354"/>
                      <a:pt x="0" y="318"/>
                      <a:pt x="0" y="284"/>
                    </a:cubicBezTo>
                    <a:cubicBezTo>
                      <a:pt x="0" y="249"/>
                      <a:pt x="2" y="214"/>
                      <a:pt x="6" y="180"/>
                    </a:cubicBezTo>
                    <a:cubicBezTo>
                      <a:pt x="19" y="79"/>
                      <a:pt x="56" y="0"/>
                      <a:pt x="121" y="0"/>
                    </a:cubicBezTo>
                    <a:lnTo>
                      <a:pt x="2829" y="0"/>
                    </a:lnTo>
                    <a:lnTo>
                      <a:pt x="2829" y="90"/>
                    </a:lnTo>
                    <a:lnTo>
                      <a:pt x="121" y="90"/>
                    </a:lnTo>
                    <a:cubicBezTo>
                      <a:pt x="112" y="90"/>
                      <a:pt x="102" y="134"/>
                      <a:pt x="95" y="192"/>
                    </a:cubicBezTo>
                    <a:cubicBezTo>
                      <a:pt x="91" y="220"/>
                      <a:pt x="90" y="251"/>
                      <a:pt x="90" y="284"/>
                    </a:cubicBezTo>
                    <a:cubicBezTo>
                      <a:pt x="90" y="316"/>
                      <a:pt x="91" y="348"/>
                      <a:pt x="95" y="376"/>
                    </a:cubicBezTo>
                    <a:cubicBezTo>
                      <a:pt x="102" y="433"/>
                      <a:pt x="112" y="478"/>
                      <a:pt x="121" y="478"/>
                    </a:cubicBezTo>
                    <a:lnTo>
                      <a:pt x="2829" y="478"/>
                    </a:lnTo>
                    <a:lnTo>
                      <a:pt x="2829" y="568"/>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70" name="Freeform 146"/>
              <p:cNvSpPr>
                <a:spLocks noEditPoints="1"/>
              </p:cNvSpPr>
              <p:nvPr/>
            </p:nvSpPr>
            <p:spPr bwMode="auto">
              <a:xfrm>
                <a:off x="3968" y="2439"/>
                <a:ext cx="326" cy="131"/>
              </a:xfrm>
              <a:custGeom>
                <a:avLst/>
                <a:gdLst/>
                <a:ahLst/>
                <a:cxnLst>
                  <a:cxn ang="0">
                    <a:pos x="1415" y="568"/>
                  </a:cxn>
                  <a:cxn ang="0">
                    <a:pos x="0" y="568"/>
                  </a:cxn>
                  <a:cxn ang="0">
                    <a:pos x="0" y="478"/>
                  </a:cxn>
                  <a:cxn ang="0">
                    <a:pos x="1415" y="478"/>
                  </a:cxn>
                  <a:cxn ang="0">
                    <a:pos x="1415" y="568"/>
                  </a:cxn>
                  <a:cxn ang="0">
                    <a:pos x="0" y="0"/>
                  </a:cxn>
                  <a:cxn ang="0">
                    <a:pos x="1415" y="0"/>
                  </a:cxn>
                  <a:cxn ang="0">
                    <a:pos x="1415" y="90"/>
                  </a:cxn>
                  <a:cxn ang="0">
                    <a:pos x="0" y="90"/>
                  </a:cxn>
                  <a:cxn ang="0">
                    <a:pos x="0" y="0"/>
                  </a:cxn>
                </a:cxnLst>
                <a:rect l="0" t="0" r="r" b="b"/>
                <a:pathLst>
                  <a:path w="1415" h="568">
                    <a:moveTo>
                      <a:pt x="1415" y="568"/>
                    </a:moveTo>
                    <a:lnTo>
                      <a:pt x="0" y="568"/>
                    </a:lnTo>
                    <a:lnTo>
                      <a:pt x="0" y="478"/>
                    </a:lnTo>
                    <a:lnTo>
                      <a:pt x="1415" y="478"/>
                    </a:lnTo>
                    <a:lnTo>
                      <a:pt x="1415" y="568"/>
                    </a:lnTo>
                    <a:close/>
                    <a:moveTo>
                      <a:pt x="0" y="0"/>
                    </a:moveTo>
                    <a:lnTo>
                      <a:pt x="1415" y="0"/>
                    </a:lnTo>
                    <a:lnTo>
                      <a:pt x="1415" y="90"/>
                    </a:lnTo>
                    <a:lnTo>
                      <a:pt x="0" y="90"/>
                    </a:lnTo>
                    <a:lnTo>
                      <a:pt x="0" y="0"/>
                    </a:ln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71" name="Rectangle 147"/>
              <p:cNvSpPr>
                <a:spLocks noChangeArrowheads="1"/>
              </p:cNvSpPr>
              <p:nvPr/>
            </p:nvSpPr>
            <p:spPr bwMode="auto">
              <a:xfrm>
                <a:off x="3974" y="2403"/>
                <a:ext cx="237" cy="15"/>
              </a:xfrm>
              <a:prstGeom prst="rect">
                <a:avLst/>
              </a:prstGeom>
              <a:solidFill>
                <a:srgbClr val="AAC7C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2" name="Rectangle 148"/>
              <p:cNvSpPr>
                <a:spLocks noChangeArrowheads="1"/>
              </p:cNvSpPr>
              <p:nvPr/>
            </p:nvSpPr>
            <p:spPr bwMode="auto">
              <a:xfrm>
                <a:off x="3960" y="2418"/>
                <a:ext cx="265" cy="14"/>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3" name="Rectangle 149"/>
              <p:cNvSpPr>
                <a:spLocks noChangeArrowheads="1"/>
              </p:cNvSpPr>
              <p:nvPr/>
            </p:nvSpPr>
            <p:spPr bwMode="auto">
              <a:xfrm>
                <a:off x="4072" y="2423"/>
                <a:ext cx="446"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4" name="Rectangle 150"/>
              <p:cNvSpPr>
                <a:spLocks noChangeArrowheads="1"/>
              </p:cNvSpPr>
              <p:nvPr/>
            </p:nvSpPr>
            <p:spPr bwMode="auto">
              <a:xfrm>
                <a:off x="3639" y="2344"/>
                <a:ext cx="356"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5" name="Rectangle 151"/>
              <p:cNvSpPr>
                <a:spLocks noChangeArrowheads="1"/>
              </p:cNvSpPr>
              <p:nvPr/>
            </p:nvSpPr>
            <p:spPr bwMode="auto">
              <a:xfrm>
                <a:off x="3639" y="2357"/>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6" name="Rectangle 152"/>
              <p:cNvSpPr>
                <a:spLocks noChangeArrowheads="1"/>
              </p:cNvSpPr>
              <p:nvPr/>
            </p:nvSpPr>
            <p:spPr bwMode="auto">
              <a:xfrm>
                <a:off x="3639" y="2369"/>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7" name="Rectangle 153"/>
              <p:cNvSpPr>
                <a:spLocks noChangeArrowheads="1"/>
              </p:cNvSpPr>
              <p:nvPr/>
            </p:nvSpPr>
            <p:spPr bwMode="auto">
              <a:xfrm>
                <a:off x="3639" y="2381"/>
                <a:ext cx="356"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8" name="Rectangle 154"/>
              <p:cNvSpPr>
                <a:spLocks noChangeArrowheads="1"/>
              </p:cNvSpPr>
              <p:nvPr/>
            </p:nvSpPr>
            <p:spPr bwMode="auto">
              <a:xfrm>
                <a:off x="3639" y="2394"/>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79" name="Rectangle 155"/>
              <p:cNvSpPr>
                <a:spLocks noChangeArrowheads="1"/>
              </p:cNvSpPr>
              <p:nvPr/>
            </p:nvSpPr>
            <p:spPr bwMode="auto">
              <a:xfrm>
                <a:off x="3639" y="2406"/>
                <a:ext cx="356" cy="6"/>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0" name="Rectangle 156"/>
              <p:cNvSpPr>
                <a:spLocks noChangeArrowheads="1"/>
              </p:cNvSpPr>
              <p:nvPr/>
            </p:nvSpPr>
            <p:spPr bwMode="auto">
              <a:xfrm>
                <a:off x="3639" y="2351"/>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1" name="Rectangle 157"/>
              <p:cNvSpPr>
                <a:spLocks noChangeArrowheads="1"/>
              </p:cNvSpPr>
              <p:nvPr/>
            </p:nvSpPr>
            <p:spPr bwMode="auto">
              <a:xfrm>
                <a:off x="3639" y="2363"/>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2" name="Rectangle 158"/>
              <p:cNvSpPr>
                <a:spLocks noChangeArrowheads="1"/>
              </p:cNvSpPr>
              <p:nvPr/>
            </p:nvSpPr>
            <p:spPr bwMode="auto">
              <a:xfrm>
                <a:off x="3639" y="2375"/>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3" name="Rectangle 159"/>
              <p:cNvSpPr>
                <a:spLocks noChangeArrowheads="1"/>
              </p:cNvSpPr>
              <p:nvPr/>
            </p:nvSpPr>
            <p:spPr bwMode="auto">
              <a:xfrm>
                <a:off x="3639" y="2388"/>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4" name="Rectangle 160"/>
              <p:cNvSpPr>
                <a:spLocks noChangeArrowheads="1"/>
              </p:cNvSpPr>
              <p:nvPr/>
            </p:nvSpPr>
            <p:spPr bwMode="auto">
              <a:xfrm>
                <a:off x="3639" y="2400"/>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5" name="Rectangle 161"/>
              <p:cNvSpPr>
                <a:spLocks noChangeArrowheads="1"/>
              </p:cNvSpPr>
              <p:nvPr/>
            </p:nvSpPr>
            <p:spPr bwMode="auto">
              <a:xfrm>
                <a:off x="3639" y="2412"/>
                <a:ext cx="356" cy="6"/>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6" name="Rectangle 162"/>
              <p:cNvSpPr>
                <a:spLocks noChangeArrowheads="1"/>
              </p:cNvSpPr>
              <p:nvPr/>
            </p:nvSpPr>
            <p:spPr bwMode="auto">
              <a:xfrm>
                <a:off x="3639" y="2418"/>
                <a:ext cx="356" cy="5"/>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187" name="Freeform 163"/>
              <p:cNvSpPr>
                <a:spLocks/>
              </p:cNvSpPr>
              <p:nvPr/>
            </p:nvSpPr>
            <p:spPr bwMode="auto">
              <a:xfrm>
                <a:off x="3995" y="2344"/>
                <a:ext cx="77" cy="79"/>
              </a:xfrm>
              <a:custGeom>
                <a:avLst/>
                <a:gdLst/>
                <a:ahLst/>
                <a:cxnLst>
                  <a:cxn ang="0">
                    <a:pos x="0" y="0"/>
                  </a:cxn>
                  <a:cxn ang="0">
                    <a:pos x="239" y="100"/>
                  </a:cxn>
                  <a:cxn ang="0">
                    <a:pos x="239" y="100"/>
                  </a:cxn>
                  <a:cxn ang="0">
                    <a:pos x="338" y="339"/>
                  </a:cxn>
                  <a:cxn ang="0">
                    <a:pos x="247" y="339"/>
                  </a:cxn>
                  <a:cxn ang="0">
                    <a:pos x="175" y="164"/>
                  </a:cxn>
                  <a:cxn ang="0">
                    <a:pos x="175" y="164"/>
                  </a:cxn>
                  <a:cxn ang="0">
                    <a:pos x="0" y="92"/>
                  </a:cxn>
                  <a:cxn ang="0">
                    <a:pos x="0" y="92"/>
                  </a:cxn>
                  <a:cxn ang="0">
                    <a:pos x="0" y="0"/>
                  </a:cxn>
                </a:cxnLst>
                <a:rect l="0" t="0" r="r" b="b"/>
                <a:pathLst>
                  <a:path w="338" h="339">
                    <a:moveTo>
                      <a:pt x="0" y="0"/>
                    </a:moveTo>
                    <a:cubicBezTo>
                      <a:pt x="93" y="0"/>
                      <a:pt x="178" y="38"/>
                      <a:pt x="239" y="100"/>
                    </a:cubicBezTo>
                    <a:lnTo>
                      <a:pt x="239" y="100"/>
                    </a:lnTo>
                    <a:cubicBezTo>
                      <a:pt x="301" y="161"/>
                      <a:pt x="338" y="246"/>
                      <a:pt x="338" y="339"/>
                    </a:cubicBezTo>
                    <a:lnTo>
                      <a:pt x="247" y="339"/>
                    </a:lnTo>
                    <a:cubicBezTo>
                      <a:pt x="247" y="271"/>
                      <a:pt x="219" y="209"/>
                      <a:pt x="175" y="164"/>
                    </a:cubicBezTo>
                    <a:lnTo>
                      <a:pt x="175" y="164"/>
                    </a:lnTo>
                    <a:cubicBezTo>
                      <a:pt x="130" y="120"/>
                      <a:pt x="68" y="92"/>
                      <a:pt x="0" y="92"/>
                    </a:cubicBezTo>
                    <a:lnTo>
                      <a:pt x="0" y="92"/>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88" name="Freeform 164"/>
              <p:cNvSpPr>
                <a:spLocks/>
              </p:cNvSpPr>
              <p:nvPr/>
            </p:nvSpPr>
            <p:spPr bwMode="auto">
              <a:xfrm>
                <a:off x="3995" y="2351"/>
                <a:ext cx="71" cy="72"/>
              </a:xfrm>
              <a:custGeom>
                <a:avLst/>
                <a:gdLst/>
                <a:ahLst/>
                <a:cxnLst>
                  <a:cxn ang="0">
                    <a:pos x="0" y="0"/>
                  </a:cxn>
                  <a:cxn ang="0">
                    <a:pos x="220" y="92"/>
                  </a:cxn>
                  <a:cxn ang="0">
                    <a:pos x="220" y="92"/>
                  </a:cxn>
                  <a:cxn ang="0">
                    <a:pos x="312" y="312"/>
                  </a:cxn>
                  <a:cxn ang="0">
                    <a:pos x="228" y="312"/>
                  </a:cxn>
                  <a:cxn ang="0">
                    <a:pos x="161" y="151"/>
                  </a:cxn>
                  <a:cxn ang="0">
                    <a:pos x="161" y="151"/>
                  </a:cxn>
                  <a:cxn ang="0">
                    <a:pos x="0" y="84"/>
                  </a:cxn>
                  <a:cxn ang="0">
                    <a:pos x="0" y="84"/>
                  </a:cxn>
                  <a:cxn ang="0">
                    <a:pos x="0" y="0"/>
                  </a:cxn>
                </a:cxnLst>
                <a:rect l="0" t="0" r="r" b="b"/>
                <a:pathLst>
                  <a:path w="312" h="312">
                    <a:moveTo>
                      <a:pt x="0" y="0"/>
                    </a:moveTo>
                    <a:cubicBezTo>
                      <a:pt x="86" y="0"/>
                      <a:pt x="164" y="35"/>
                      <a:pt x="220" y="92"/>
                    </a:cubicBezTo>
                    <a:lnTo>
                      <a:pt x="220" y="92"/>
                    </a:lnTo>
                    <a:cubicBezTo>
                      <a:pt x="277" y="148"/>
                      <a:pt x="312" y="226"/>
                      <a:pt x="312" y="312"/>
                    </a:cubicBezTo>
                    <a:lnTo>
                      <a:pt x="228" y="312"/>
                    </a:lnTo>
                    <a:cubicBezTo>
                      <a:pt x="228" y="249"/>
                      <a:pt x="202" y="192"/>
                      <a:pt x="161" y="151"/>
                    </a:cubicBezTo>
                    <a:lnTo>
                      <a:pt x="161" y="151"/>
                    </a:lnTo>
                    <a:cubicBezTo>
                      <a:pt x="120" y="110"/>
                      <a:pt x="63" y="84"/>
                      <a:pt x="0" y="84"/>
                    </a:cubicBezTo>
                    <a:lnTo>
                      <a:pt x="0" y="84"/>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89" name="Freeform 165"/>
              <p:cNvSpPr>
                <a:spLocks/>
              </p:cNvSpPr>
              <p:nvPr/>
            </p:nvSpPr>
            <p:spPr bwMode="auto">
              <a:xfrm>
                <a:off x="3995" y="2357"/>
                <a:ext cx="65" cy="66"/>
              </a:xfrm>
              <a:custGeom>
                <a:avLst/>
                <a:gdLst/>
                <a:ahLst/>
                <a:cxnLst>
                  <a:cxn ang="0">
                    <a:pos x="0" y="0"/>
                  </a:cxn>
                  <a:cxn ang="0">
                    <a:pos x="201" y="84"/>
                  </a:cxn>
                  <a:cxn ang="0">
                    <a:pos x="201" y="84"/>
                  </a:cxn>
                  <a:cxn ang="0">
                    <a:pos x="285" y="285"/>
                  </a:cxn>
                  <a:cxn ang="0">
                    <a:pos x="208" y="285"/>
                  </a:cxn>
                  <a:cxn ang="0">
                    <a:pos x="147" y="138"/>
                  </a:cxn>
                  <a:cxn ang="0">
                    <a:pos x="147" y="138"/>
                  </a:cxn>
                  <a:cxn ang="0">
                    <a:pos x="0" y="77"/>
                  </a:cxn>
                  <a:cxn ang="0">
                    <a:pos x="0" y="77"/>
                  </a:cxn>
                  <a:cxn ang="0">
                    <a:pos x="0" y="0"/>
                  </a:cxn>
                </a:cxnLst>
                <a:rect l="0" t="0" r="r" b="b"/>
                <a:pathLst>
                  <a:path w="285" h="285">
                    <a:moveTo>
                      <a:pt x="0" y="0"/>
                    </a:moveTo>
                    <a:cubicBezTo>
                      <a:pt x="78" y="0"/>
                      <a:pt x="150" y="32"/>
                      <a:pt x="201" y="84"/>
                    </a:cubicBezTo>
                    <a:lnTo>
                      <a:pt x="201" y="84"/>
                    </a:lnTo>
                    <a:cubicBezTo>
                      <a:pt x="253" y="135"/>
                      <a:pt x="285" y="207"/>
                      <a:pt x="285" y="285"/>
                    </a:cubicBezTo>
                    <a:lnTo>
                      <a:pt x="208" y="285"/>
                    </a:lnTo>
                    <a:cubicBezTo>
                      <a:pt x="208" y="228"/>
                      <a:pt x="185" y="176"/>
                      <a:pt x="147" y="138"/>
                    </a:cubicBezTo>
                    <a:lnTo>
                      <a:pt x="147" y="138"/>
                    </a:lnTo>
                    <a:cubicBezTo>
                      <a:pt x="109" y="100"/>
                      <a:pt x="57" y="77"/>
                      <a:pt x="0" y="77"/>
                    </a:cubicBezTo>
                    <a:lnTo>
                      <a:pt x="0" y="77"/>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0" name="Freeform 166"/>
              <p:cNvSpPr>
                <a:spLocks/>
              </p:cNvSpPr>
              <p:nvPr/>
            </p:nvSpPr>
            <p:spPr bwMode="auto">
              <a:xfrm>
                <a:off x="3995" y="2363"/>
                <a:ext cx="59" cy="60"/>
              </a:xfrm>
              <a:custGeom>
                <a:avLst/>
                <a:gdLst/>
                <a:ahLst/>
                <a:cxnLst>
                  <a:cxn ang="0">
                    <a:pos x="0" y="0"/>
                  </a:cxn>
                  <a:cxn ang="0">
                    <a:pos x="182" y="75"/>
                  </a:cxn>
                  <a:cxn ang="0">
                    <a:pos x="182" y="76"/>
                  </a:cxn>
                  <a:cxn ang="0">
                    <a:pos x="258" y="258"/>
                  </a:cxn>
                  <a:cxn ang="0">
                    <a:pos x="188" y="258"/>
                  </a:cxn>
                  <a:cxn ang="0">
                    <a:pos x="133" y="125"/>
                  </a:cxn>
                  <a:cxn ang="0">
                    <a:pos x="133" y="125"/>
                  </a:cxn>
                  <a:cxn ang="0">
                    <a:pos x="0" y="69"/>
                  </a:cxn>
                  <a:cxn ang="0">
                    <a:pos x="0" y="69"/>
                  </a:cxn>
                  <a:cxn ang="0">
                    <a:pos x="0" y="0"/>
                  </a:cxn>
                </a:cxnLst>
                <a:rect l="0" t="0" r="r" b="b"/>
                <a:pathLst>
                  <a:path w="258" h="258">
                    <a:moveTo>
                      <a:pt x="0" y="0"/>
                    </a:moveTo>
                    <a:cubicBezTo>
                      <a:pt x="71" y="0"/>
                      <a:pt x="136" y="29"/>
                      <a:pt x="182" y="75"/>
                    </a:cubicBezTo>
                    <a:lnTo>
                      <a:pt x="182" y="76"/>
                    </a:lnTo>
                    <a:cubicBezTo>
                      <a:pt x="229" y="122"/>
                      <a:pt x="258" y="187"/>
                      <a:pt x="258" y="258"/>
                    </a:cubicBezTo>
                    <a:lnTo>
                      <a:pt x="188" y="258"/>
                    </a:lnTo>
                    <a:cubicBezTo>
                      <a:pt x="188" y="206"/>
                      <a:pt x="167" y="159"/>
                      <a:pt x="133" y="125"/>
                    </a:cubicBezTo>
                    <a:lnTo>
                      <a:pt x="133" y="125"/>
                    </a:lnTo>
                    <a:cubicBezTo>
                      <a:pt x="99" y="91"/>
                      <a:pt x="52" y="69"/>
                      <a:pt x="0" y="69"/>
                    </a:cubicBezTo>
                    <a:lnTo>
                      <a:pt x="0" y="69"/>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1" name="Freeform 167"/>
              <p:cNvSpPr>
                <a:spLocks/>
              </p:cNvSpPr>
              <p:nvPr/>
            </p:nvSpPr>
            <p:spPr bwMode="auto">
              <a:xfrm>
                <a:off x="3995" y="2369"/>
                <a:ext cx="53" cy="54"/>
              </a:xfrm>
              <a:custGeom>
                <a:avLst/>
                <a:gdLst/>
                <a:ahLst/>
                <a:cxnLst>
                  <a:cxn ang="0">
                    <a:pos x="0" y="0"/>
                  </a:cxn>
                  <a:cxn ang="0">
                    <a:pos x="164" y="68"/>
                  </a:cxn>
                  <a:cxn ang="0">
                    <a:pos x="164" y="68"/>
                  </a:cxn>
                  <a:cxn ang="0">
                    <a:pos x="231" y="232"/>
                  </a:cxn>
                  <a:cxn ang="0">
                    <a:pos x="169" y="232"/>
                  </a:cxn>
                  <a:cxn ang="0">
                    <a:pos x="119" y="112"/>
                  </a:cxn>
                  <a:cxn ang="0">
                    <a:pos x="119" y="113"/>
                  </a:cxn>
                  <a:cxn ang="0">
                    <a:pos x="0" y="63"/>
                  </a:cxn>
                  <a:cxn ang="0">
                    <a:pos x="0" y="63"/>
                  </a:cxn>
                  <a:cxn ang="0">
                    <a:pos x="0" y="0"/>
                  </a:cxn>
                </a:cxnLst>
                <a:rect l="0" t="0" r="r" b="b"/>
                <a:pathLst>
                  <a:path w="231" h="232">
                    <a:moveTo>
                      <a:pt x="0" y="0"/>
                    </a:moveTo>
                    <a:cubicBezTo>
                      <a:pt x="64" y="0"/>
                      <a:pt x="122" y="26"/>
                      <a:pt x="164" y="68"/>
                    </a:cubicBezTo>
                    <a:lnTo>
                      <a:pt x="164" y="68"/>
                    </a:lnTo>
                    <a:cubicBezTo>
                      <a:pt x="205" y="110"/>
                      <a:pt x="231" y="168"/>
                      <a:pt x="231" y="232"/>
                    </a:cubicBezTo>
                    <a:lnTo>
                      <a:pt x="169" y="232"/>
                    </a:lnTo>
                    <a:cubicBezTo>
                      <a:pt x="169" y="185"/>
                      <a:pt x="150" y="143"/>
                      <a:pt x="119" y="112"/>
                    </a:cubicBezTo>
                    <a:lnTo>
                      <a:pt x="119" y="113"/>
                    </a:lnTo>
                    <a:cubicBezTo>
                      <a:pt x="89" y="82"/>
                      <a:pt x="46" y="63"/>
                      <a:pt x="0" y="63"/>
                    </a:cubicBezTo>
                    <a:lnTo>
                      <a:pt x="0" y="63"/>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2" name="Freeform 168"/>
              <p:cNvSpPr>
                <a:spLocks/>
              </p:cNvSpPr>
              <p:nvPr/>
            </p:nvSpPr>
            <p:spPr bwMode="auto">
              <a:xfrm>
                <a:off x="3995" y="2375"/>
                <a:ext cx="47" cy="48"/>
              </a:xfrm>
              <a:custGeom>
                <a:avLst/>
                <a:gdLst/>
                <a:ahLst/>
                <a:cxnLst>
                  <a:cxn ang="0">
                    <a:pos x="0" y="0"/>
                  </a:cxn>
                  <a:cxn ang="0">
                    <a:pos x="145" y="60"/>
                  </a:cxn>
                  <a:cxn ang="0">
                    <a:pos x="145" y="60"/>
                  </a:cxn>
                  <a:cxn ang="0">
                    <a:pos x="205" y="205"/>
                  </a:cxn>
                  <a:cxn ang="0">
                    <a:pos x="149" y="205"/>
                  </a:cxn>
                  <a:cxn ang="0">
                    <a:pos x="106" y="99"/>
                  </a:cxn>
                  <a:cxn ang="0">
                    <a:pos x="105" y="99"/>
                  </a:cxn>
                  <a:cxn ang="0">
                    <a:pos x="0" y="56"/>
                  </a:cxn>
                  <a:cxn ang="0">
                    <a:pos x="0" y="56"/>
                  </a:cxn>
                  <a:cxn ang="0">
                    <a:pos x="0" y="0"/>
                  </a:cxn>
                </a:cxnLst>
                <a:rect l="0" t="0" r="r" b="b"/>
                <a:pathLst>
                  <a:path w="205" h="205">
                    <a:moveTo>
                      <a:pt x="0" y="0"/>
                    </a:moveTo>
                    <a:cubicBezTo>
                      <a:pt x="56" y="0"/>
                      <a:pt x="107" y="23"/>
                      <a:pt x="145" y="60"/>
                    </a:cubicBezTo>
                    <a:lnTo>
                      <a:pt x="145" y="60"/>
                    </a:lnTo>
                    <a:cubicBezTo>
                      <a:pt x="182" y="97"/>
                      <a:pt x="205" y="149"/>
                      <a:pt x="205" y="205"/>
                    </a:cubicBezTo>
                    <a:lnTo>
                      <a:pt x="149" y="205"/>
                    </a:lnTo>
                    <a:cubicBezTo>
                      <a:pt x="149" y="164"/>
                      <a:pt x="133" y="126"/>
                      <a:pt x="106" y="99"/>
                    </a:cubicBezTo>
                    <a:lnTo>
                      <a:pt x="105" y="99"/>
                    </a:lnTo>
                    <a:cubicBezTo>
                      <a:pt x="78" y="72"/>
                      <a:pt x="41" y="56"/>
                      <a:pt x="0" y="56"/>
                    </a:cubicBezTo>
                    <a:lnTo>
                      <a:pt x="0" y="56"/>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3" name="Freeform 169"/>
              <p:cNvSpPr>
                <a:spLocks/>
              </p:cNvSpPr>
              <p:nvPr/>
            </p:nvSpPr>
            <p:spPr bwMode="auto">
              <a:xfrm>
                <a:off x="3995" y="2381"/>
                <a:ext cx="41" cy="42"/>
              </a:xfrm>
              <a:custGeom>
                <a:avLst/>
                <a:gdLst/>
                <a:ahLst/>
                <a:cxnLst>
                  <a:cxn ang="0">
                    <a:pos x="0" y="0"/>
                  </a:cxn>
                  <a:cxn ang="0">
                    <a:pos x="126" y="52"/>
                  </a:cxn>
                  <a:cxn ang="0">
                    <a:pos x="126" y="52"/>
                  </a:cxn>
                  <a:cxn ang="0">
                    <a:pos x="178" y="178"/>
                  </a:cxn>
                  <a:cxn ang="0">
                    <a:pos x="130" y="178"/>
                  </a:cxn>
                  <a:cxn ang="0">
                    <a:pos x="92" y="86"/>
                  </a:cxn>
                  <a:cxn ang="0">
                    <a:pos x="92" y="86"/>
                  </a:cxn>
                  <a:cxn ang="0">
                    <a:pos x="0" y="48"/>
                  </a:cxn>
                  <a:cxn ang="0">
                    <a:pos x="0" y="48"/>
                  </a:cxn>
                  <a:cxn ang="0">
                    <a:pos x="0" y="0"/>
                  </a:cxn>
                </a:cxnLst>
                <a:rect l="0" t="0" r="r" b="b"/>
                <a:pathLst>
                  <a:path w="178" h="178">
                    <a:moveTo>
                      <a:pt x="0" y="0"/>
                    </a:moveTo>
                    <a:cubicBezTo>
                      <a:pt x="49" y="0"/>
                      <a:pt x="93" y="20"/>
                      <a:pt x="126" y="52"/>
                    </a:cubicBezTo>
                    <a:lnTo>
                      <a:pt x="126" y="52"/>
                    </a:lnTo>
                    <a:cubicBezTo>
                      <a:pt x="158" y="85"/>
                      <a:pt x="178" y="129"/>
                      <a:pt x="178" y="178"/>
                    </a:cubicBezTo>
                    <a:lnTo>
                      <a:pt x="130" y="178"/>
                    </a:lnTo>
                    <a:cubicBezTo>
                      <a:pt x="130" y="142"/>
                      <a:pt x="115" y="110"/>
                      <a:pt x="92" y="86"/>
                    </a:cubicBezTo>
                    <a:lnTo>
                      <a:pt x="92" y="86"/>
                    </a:lnTo>
                    <a:cubicBezTo>
                      <a:pt x="68" y="63"/>
                      <a:pt x="36" y="48"/>
                      <a:pt x="0" y="48"/>
                    </a:cubicBezTo>
                    <a:lnTo>
                      <a:pt x="0" y="48"/>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4" name="Freeform 170"/>
              <p:cNvSpPr>
                <a:spLocks/>
              </p:cNvSpPr>
              <p:nvPr/>
            </p:nvSpPr>
            <p:spPr bwMode="auto">
              <a:xfrm>
                <a:off x="3995" y="2388"/>
                <a:ext cx="34" cy="35"/>
              </a:xfrm>
              <a:custGeom>
                <a:avLst/>
                <a:gdLst/>
                <a:ahLst/>
                <a:cxnLst>
                  <a:cxn ang="0">
                    <a:pos x="0" y="0"/>
                  </a:cxn>
                  <a:cxn ang="0">
                    <a:pos x="107" y="44"/>
                  </a:cxn>
                  <a:cxn ang="0">
                    <a:pos x="107" y="44"/>
                  </a:cxn>
                  <a:cxn ang="0">
                    <a:pos x="151" y="151"/>
                  </a:cxn>
                  <a:cxn ang="0">
                    <a:pos x="110" y="151"/>
                  </a:cxn>
                  <a:cxn ang="0">
                    <a:pos x="78" y="73"/>
                  </a:cxn>
                  <a:cxn ang="0">
                    <a:pos x="78" y="73"/>
                  </a:cxn>
                  <a:cxn ang="0">
                    <a:pos x="0" y="41"/>
                  </a:cxn>
                  <a:cxn ang="0">
                    <a:pos x="0" y="41"/>
                  </a:cxn>
                  <a:cxn ang="0">
                    <a:pos x="0" y="0"/>
                  </a:cxn>
                </a:cxnLst>
                <a:rect l="0" t="0" r="r" b="b"/>
                <a:pathLst>
                  <a:path w="151" h="151">
                    <a:moveTo>
                      <a:pt x="0" y="0"/>
                    </a:moveTo>
                    <a:cubicBezTo>
                      <a:pt x="41" y="0"/>
                      <a:pt x="79" y="17"/>
                      <a:pt x="107" y="44"/>
                    </a:cubicBezTo>
                    <a:lnTo>
                      <a:pt x="107" y="44"/>
                    </a:lnTo>
                    <a:cubicBezTo>
                      <a:pt x="134" y="72"/>
                      <a:pt x="151" y="109"/>
                      <a:pt x="151" y="151"/>
                    </a:cubicBezTo>
                    <a:lnTo>
                      <a:pt x="110" y="151"/>
                    </a:lnTo>
                    <a:cubicBezTo>
                      <a:pt x="110" y="121"/>
                      <a:pt x="98" y="93"/>
                      <a:pt x="78" y="73"/>
                    </a:cubicBezTo>
                    <a:lnTo>
                      <a:pt x="78" y="73"/>
                    </a:lnTo>
                    <a:cubicBezTo>
                      <a:pt x="58" y="53"/>
                      <a:pt x="30" y="41"/>
                      <a:pt x="0" y="41"/>
                    </a:cubicBezTo>
                    <a:lnTo>
                      <a:pt x="0" y="41"/>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5" name="Freeform 171"/>
              <p:cNvSpPr>
                <a:spLocks/>
              </p:cNvSpPr>
              <p:nvPr/>
            </p:nvSpPr>
            <p:spPr bwMode="auto">
              <a:xfrm>
                <a:off x="3995" y="2394"/>
                <a:ext cx="28" cy="29"/>
              </a:xfrm>
              <a:custGeom>
                <a:avLst/>
                <a:gdLst/>
                <a:ahLst/>
                <a:cxnLst>
                  <a:cxn ang="0">
                    <a:pos x="0" y="0"/>
                  </a:cxn>
                  <a:cxn ang="0">
                    <a:pos x="88" y="36"/>
                  </a:cxn>
                  <a:cxn ang="0">
                    <a:pos x="88" y="36"/>
                  </a:cxn>
                  <a:cxn ang="0">
                    <a:pos x="124" y="124"/>
                  </a:cxn>
                  <a:cxn ang="0">
                    <a:pos x="91" y="124"/>
                  </a:cxn>
                  <a:cxn ang="0">
                    <a:pos x="64" y="60"/>
                  </a:cxn>
                  <a:cxn ang="0">
                    <a:pos x="64" y="60"/>
                  </a:cxn>
                  <a:cxn ang="0">
                    <a:pos x="0" y="33"/>
                  </a:cxn>
                  <a:cxn ang="0">
                    <a:pos x="0" y="33"/>
                  </a:cxn>
                  <a:cxn ang="0">
                    <a:pos x="0" y="0"/>
                  </a:cxn>
                </a:cxnLst>
                <a:rect l="0" t="0" r="r" b="b"/>
                <a:pathLst>
                  <a:path w="124" h="124">
                    <a:moveTo>
                      <a:pt x="0" y="0"/>
                    </a:moveTo>
                    <a:cubicBezTo>
                      <a:pt x="34" y="0"/>
                      <a:pt x="65" y="13"/>
                      <a:pt x="88" y="36"/>
                    </a:cubicBezTo>
                    <a:lnTo>
                      <a:pt x="88" y="36"/>
                    </a:lnTo>
                    <a:cubicBezTo>
                      <a:pt x="110" y="59"/>
                      <a:pt x="124" y="90"/>
                      <a:pt x="124" y="124"/>
                    </a:cubicBezTo>
                    <a:lnTo>
                      <a:pt x="91" y="124"/>
                    </a:lnTo>
                    <a:cubicBezTo>
                      <a:pt x="91" y="99"/>
                      <a:pt x="80" y="76"/>
                      <a:pt x="64" y="60"/>
                    </a:cubicBezTo>
                    <a:lnTo>
                      <a:pt x="64" y="60"/>
                    </a:lnTo>
                    <a:cubicBezTo>
                      <a:pt x="47" y="43"/>
                      <a:pt x="25" y="33"/>
                      <a:pt x="0" y="33"/>
                    </a:cubicBezTo>
                    <a:lnTo>
                      <a:pt x="0" y="33"/>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6" name="Freeform 172"/>
              <p:cNvSpPr>
                <a:spLocks/>
              </p:cNvSpPr>
              <p:nvPr/>
            </p:nvSpPr>
            <p:spPr bwMode="auto">
              <a:xfrm>
                <a:off x="3995" y="2400"/>
                <a:ext cx="22" cy="23"/>
              </a:xfrm>
              <a:custGeom>
                <a:avLst/>
                <a:gdLst/>
                <a:ahLst/>
                <a:cxnLst>
                  <a:cxn ang="0">
                    <a:pos x="0" y="0"/>
                  </a:cxn>
                  <a:cxn ang="0">
                    <a:pos x="69" y="29"/>
                  </a:cxn>
                  <a:cxn ang="0">
                    <a:pos x="69" y="29"/>
                  </a:cxn>
                  <a:cxn ang="0">
                    <a:pos x="98" y="98"/>
                  </a:cxn>
                  <a:cxn ang="0">
                    <a:pos x="85" y="98"/>
                  </a:cxn>
                  <a:cxn ang="0">
                    <a:pos x="71" y="98"/>
                  </a:cxn>
                  <a:cxn ang="0">
                    <a:pos x="0" y="98"/>
                  </a:cxn>
                  <a:cxn ang="0">
                    <a:pos x="0" y="70"/>
                  </a:cxn>
                  <a:cxn ang="0">
                    <a:pos x="0" y="63"/>
                  </a:cxn>
                  <a:cxn ang="0">
                    <a:pos x="0" y="26"/>
                  </a:cxn>
                  <a:cxn ang="0">
                    <a:pos x="0" y="26"/>
                  </a:cxn>
                  <a:cxn ang="0">
                    <a:pos x="0" y="23"/>
                  </a:cxn>
                  <a:cxn ang="0">
                    <a:pos x="0" y="0"/>
                  </a:cxn>
                </a:cxnLst>
                <a:rect l="0" t="0" r="r" b="b"/>
                <a:pathLst>
                  <a:path w="98" h="98">
                    <a:moveTo>
                      <a:pt x="0" y="0"/>
                    </a:moveTo>
                    <a:cubicBezTo>
                      <a:pt x="27" y="0"/>
                      <a:pt x="51" y="11"/>
                      <a:pt x="69" y="29"/>
                    </a:cubicBezTo>
                    <a:lnTo>
                      <a:pt x="69" y="29"/>
                    </a:lnTo>
                    <a:cubicBezTo>
                      <a:pt x="87" y="47"/>
                      <a:pt x="98" y="71"/>
                      <a:pt x="98" y="98"/>
                    </a:cubicBezTo>
                    <a:lnTo>
                      <a:pt x="85" y="98"/>
                    </a:lnTo>
                    <a:lnTo>
                      <a:pt x="71" y="98"/>
                    </a:lnTo>
                    <a:lnTo>
                      <a:pt x="0" y="98"/>
                    </a:lnTo>
                    <a:lnTo>
                      <a:pt x="0" y="70"/>
                    </a:lnTo>
                    <a:lnTo>
                      <a:pt x="0" y="63"/>
                    </a:lnTo>
                    <a:lnTo>
                      <a:pt x="0" y="26"/>
                    </a:lnTo>
                    <a:lnTo>
                      <a:pt x="0" y="26"/>
                    </a:lnTo>
                    <a:lnTo>
                      <a:pt x="0" y="23"/>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7" name="Freeform 173"/>
              <p:cNvSpPr>
                <a:spLocks/>
              </p:cNvSpPr>
              <p:nvPr/>
            </p:nvSpPr>
            <p:spPr bwMode="auto">
              <a:xfrm>
                <a:off x="3995" y="2406"/>
                <a:ext cx="16" cy="17"/>
              </a:xfrm>
              <a:custGeom>
                <a:avLst/>
                <a:gdLst/>
                <a:ahLst/>
                <a:cxnLst>
                  <a:cxn ang="0">
                    <a:pos x="0" y="0"/>
                  </a:cxn>
                  <a:cxn ang="0">
                    <a:pos x="50" y="21"/>
                  </a:cxn>
                  <a:cxn ang="0">
                    <a:pos x="50" y="21"/>
                  </a:cxn>
                  <a:cxn ang="0">
                    <a:pos x="71" y="71"/>
                  </a:cxn>
                  <a:cxn ang="0">
                    <a:pos x="61" y="71"/>
                  </a:cxn>
                  <a:cxn ang="0">
                    <a:pos x="52" y="71"/>
                  </a:cxn>
                  <a:cxn ang="0">
                    <a:pos x="0" y="71"/>
                  </a:cxn>
                  <a:cxn ang="0">
                    <a:pos x="0" y="51"/>
                  </a:cxn>
                  <a:cxn ang="0">
                    <a:pos x="0" y="45"/>
                  </a:cxn>
                  <a:cxn ang="0">
                    <a:pos x="0" y="19"/>
                  </a:cxn>
                  <a:cxn ang="0">
                    <a:pos x="0" y="19"/>
                  </a:cxn>
                  <a:cxn ang="0">
                    <a:pos x="0" y="16"/>
                  </a:cxn>
                  <a:cxn ang="0">
                    <a:pos x="0" y="0"/>
                  </a:cxn>
                </a:cxnLst>
                <a:rect l="0" t="0" r="r" b="b"/>
                <a:pathLst>
                  <a:path w="71" h="71">
                    <a:moveTo>
                      <a:pt x="0" y="0"/>
                    </a:moveTo>
                    <a:cubicBezTo>
                      <a:pt x="19" y="0"/>
                      <a:pt x="37" y="8"/>
                      <a:pt x="50" y="21"/>
                    </a:cubicBezTo>
                    <a:lnTo>
                      <a:pt x="50" y="21"/>
                    </a:lnTo>
                    <a:cubicBezTo>
                      <a:pt x="63" y="34"/>
                      <a:pt x="71" y="51"/>
                      <a:pt x="71" y="71"/>
                    </a:cubicBezTo>
                    <a:lnTo>
                      <a:pt x="61" y="71"/>
                    </a:lnTo>
                    <a:lnTo>
                      <a:pt x="52" y="71"/>
                    </a:lnTo>
                    <a:lnTo>
                      <a:pt x="0" y="71"/>
                    </a:lnTo>
                    <a:lnTo>
                      <a:pt x="0" y="51"/>
                    </a:lnTo>
                    <a:lnTo>
                      <a:pt x="0" y="45"/>
                    </a:lnTo>
                    <a:lnTo>
                      <a:pt x="0" y="19"/>
                    </a:lnTo>
                    <a:lnTo>
                      <a:pt x="0" y="19"/>
                    </a:lnTo>
                    <a:lnTo>
                      <a:pt x="0" y="16"/>
                    </a:lnTo>
                    <a:lnTo>
                      <a:pt x="0"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8" name="Freeform 174"/>
              <p:cNvSpPr>
                <a:spLocks/>
              </p:cNvSpPr>
              <p:nvPr/>
            </p:nvSpPr>
            <p:spPr bwMode="auto">
              <a:xfrm>
                <a:off x="3995" y="2412"/>
                <a:ext cx="10" cy="11"/>
              </a:xfrm>
              <a:custGeom>
                <a:avLst/>
                <a:gdLst/>
                <a:ahLst/>
                <a:cxnLst>
                  <a:cxn ang="0">
                    <a:pos x="0" y="0"/>
                  </a:cxn>
                  <a:cxn ang="0">
                    <a:pos x="31" y="14"/>
                  </a:cxn>
                  <a:cxn ang="0">
                    <a:pos x="31" y="14"/>
                  </a:cxn>
                  <a:cxn ang="0">
                    <a:pos x="44" y="45"/>
                  </a:cxn>
                  <a:cxn ang="0">
                    <a:pos x="0" y="45"/>
                  </a:cxn>
                  <a:cxn ang="0">
                    <a:pos x="0" y="32"/>
                  </a:cxn>
                  <a:cxn ang="0">
                    <a:pos x="0" y="29"/>
                  </a:cxn>
                  <a:cxn ang="0">
                    <a:pos x="0" y="13"/>
                  </a:cxn>
                  <a:cxn ang="0">
                    <a:pos x="0" y="13"/>
                  </a:cxn>
                  <a:cxn ang="0">
                    <a:pos x="0" y="11"/>
                  </a:cxn>
                  <a:cxn ang="0">
                    <a:pos x="0" y="0"/>
                  </a:cxn>
                </a:cxnLst>
                <a:rect l="0" t="0" r="r" b="b"/>
                <a:pathLst>
                  <a:path w="44" h="45">
                    <a:moveTo>
                      <a:pt x="0" y="0"/>
                    </a:moveTo>
                    <a:cubicBezTo>
                      <a:pt x="12" y="0"/>
                      <a:pt x="23" y="5"/>
                      <a:pt x="31" y="14"/>
                    </a:cubicBezTo>
                    <a:lnTo>
                      <a:pt x="31" y="14"/>
                    </a:lnTo>
                    <a:cubicBezTo>
                      <a:pt x="39" y="22"/>
                      <a:pt x="44" y="33"/>
                      <a:pt x="44" y="45"/>
                    </a:cubicBezTo>
                    <a:lnTo>
                      <a:pt x="0" y="45"/>
                    </a:lnTo>
                    <a:lnTo>
                      <a:pt x="0" y="32"/>
                    </a:lnTo>
                    <a:lnTo>
                      <a:pt x="0" y="29"/>
                    </a:lnTo>
                    <a:lnTo>
                      <a:pt x="0" y="13"/>
                    </a:lnTo>
                    <a:lnTo>
                      <a:pt x="0" y="13"/>
                    </a:lnTo>
                    <a:lnTo>
                      <a:pt x="0" y="11"/>
                    </a:lnTo>
                    <a:lnTo>
                      <a:pt x="0" y="0"/>
                    </a:lnTo>
                    <a:close/>
                  </a:path>
                </a:pathLst>
              </a:custGeom>
              <a:solidFill>
                <a:srgbClr val="AECBD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199" name="Freeform 175"/>
              <p:cNvSpPr>
                <a:spLocks/>
              </p:cNvSpPr>
              <p:nvPr/>
            </p:nvSpPr>
            <p:spPr bwMode="auto">
              <a:xfrm>
                <a:off x="3995" y="2418"/>
                <a:ext cx="4" cy="5"/>
              </a:xfrm>
              <a:custGeom>
                <a:avLst/>
                <a:gdLst/>
                <a:ahLst/>
                <a:cxnLst>
                  <a:cxn ang="0">
                    <a:pos x="0" y="0"/>
                  </a:cxn>
                  <a:cxn ang="0">
                    <a:pos x="12" y="5"/>
                  </a:cxn>
                  <a:cxn ang="0">
                    <a:pos x="12" y="5"/>
                  </a:cxn>
                  <a:cxn ang="0">
                    <a:pos x="18" y="18"/>
                  </a:cxn>
                  <a:cxn ang="0">
                    <a:pos x="0" y="18"/>
                  </a:cxn>
                  <a:cxn ang="0">
                    <a:pos x="0" y="13"/>
                  </a:cxn>
                  <a:cxn ang="0">
                    <a:pos x="0" y="12"/>
                  </a:cxn>
                  <a:cxn ang="0">
                    <a:pos x="0" y="5"/>
                  </a:cxn>
                  <a:cxn ang="0">
                    <a:pos x="0" y="5"/>
                  </a:cxn>
                  <a:cxn ang="0">
                    <a:pos x="0" y="4"/>
                  </a:cxn>
                  <a:cxn ang="0">
                    <a:pos x="0" y="0"/>
                  </a:cxn>
                </a:cxnLst>
                <a:rect l="0" t="0" r="r" b="b"/>
                <a:pathLst>
                  <a:path w="18" h="18">
                    <a:moveTo>
                      <a:pt x="0" y="0"/>
                    </a:moveTo>
                    <a:cubicBezTo>
                      <a:pt x="5" y="0"/>
                      <a:pt x="9" y="2"/>
                      <a:pt x="12" y="5"/>
                    </a:cubicBezTo>
                    <a:lnTo>
                      <a:pt x="12" y="5"/>
                    </a:lnTo>
                    <a:cubicBezTo>
                      <a:pt x="16" y="9"/>
                      <a:pt x="18" y="13"/>
                      <a:pt x="18" y="18"/>
                    </a:cubicBezTo>
                    <a:lnTo>
                      <a:pt x="0" y="18"/>
                    </a:lnTo>
                    <a:lnTo>
                      <a:pt x="0" y="13"/>
                    </a:lnTo>
                    <a:lnTo>
                      <a:pt x="0" y="12"/>
                    </a:lnTo>
                    <a:lnTo>
                      <a:pt x="0" y="5"/>
                    </a:lnTo>
                    <a:lnTo>
                      <a:pt x="0" y="5"/>
                    </a:lnTo>
                    <a:lnTo>
                      <a:pt x="0" y="4"/>
                    </a:lnTo>
                    <a:lnTo>
                      <a:pt x="0" y="0"/>
                    </a:lnTo>
                    <a:close/>
                  </a:path>
                </a:pathLst>
              </a:custGeom>
              <a:solidFill>
                <a:srgbClr val="79A7B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00" name="Rectangle 176"/>
              <p:cNvSpPr>
                <a:spLocks noChangeArrowheads="1"/>
              </p:cNvSpPr>
              <p:nvPr/>
            </p:nvSpPr>
            <p:spPr bwMode="auto">
              <a:xfrm>
                <a:off x="4150" y="2344"/>
                <a:ext cx="356" cy="7"/>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1" name="Rectangle 177"/>
              <p:cNvSpPr>
                <a:spLocks noChangeArrowheads="1"/>
              </p:cNvSpPr>
              <p:nvPr/>
            </p:nvSpPr>
            <p:spPr bwMode="auto">
              <a:xfrm>
                <a:off x="4150" y="2357"/>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2" name="Rectangle 178"/>
              <p:cNvSpPr>
                <a:spLocks noChangeArrowheads="1"/>
              </p:cNvSpPr>
              <p:nvPr/>
            </p:nvSpPr>
            <p:spPr bwMode="auto">
              <a:xfrm>
                <a:off x="4150" y="2369"/>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3" name="Rectangle 179"/>
              <p:cNvSpPr>
                <a:spLocks noChangeArrowheads="1"/>
              </p:cNvSpPr>
              <p:nvPr/>
            </p:nvSpPr>
            <p:spPr bwMode="auto">
              <a:xfrm>
                <a:off x="4150" y="2381"/>
                <a:ext cx="356" cy="7"/>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4" name="Rectangle 180"/>
              <p:cNvSpPr>
                <a:spLocks noChangeArrowheads="1"/>
              </p:cNvSpPr>
              <p:nvPr/>
            </p:nvSpPr>
            <p:spPr bwMode="auto">
              <a:xfrm>
                <a:off x="4150" y="2394"/>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5" name="Rectangle 181"/>
              <p:cNvSpPr>
                <a:spLocks noChangeArrowheads="1"/>
              </p:cNvSpPr>
              <p:nvPr/>
            </p:nvSpPr>
            <p:spPr bwMode="auto">
              <a:xfrm>
                <a:off x="4150" y="2406"/>
                <a:ext cx="356" cy="6"/>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6" name="Rectangle 182"/>
              <p:cNvSpPr>
                <a:spLocks noChangeArrowheads="1"/>
              </p:cNvSpPr>
              <p:nvPr/>
            </p:nvSpPr>
            <p:spPr bwMode="auto">
              <a:xfrm>
                <a:off x="4150" y="2351"/>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7" name="Rectangle 183"/>
              <p:cNvSpPr>
                <a:spLocks noChangeArrowheads="1"/>
              </p:cNvSpPr>
              <p:nvPr/>
            </p:nvSpPr>
            <p:spPr bwMode="auto">
              <a:xfrm>
                <a:off x="4150" y="2363"/>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8" name="Rectangle 184"/>
              <p:cNvSpPr>
                <a:spLocks noChangeArrowheads="1"/>
              </p:cNvSpPr>
              <p:nvPr/>
            </p:nvSpPr>
            <p:spPr bwMode="auto">
              <a:xfrm>
                <a:off x="4150" y="2375"/>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09" name="Rectangle 185"/>
              <p:cNvSpPr>
                <a:spLocks noChangeArrowheads="1"/>
              </p:cNvSpPr>
              <p:nvPr/>
            </p:nvSpPr>
            <p:spPr bwMode="auto">
              <a:xfrm>
                <a:off x="4150" y="2388"/>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0" name="Rectangle 186"/>
              <p:cNvSpPr>
                <a:spLocks noChangeArrowheads="1"/>
              </p:cNvSpPr>
              <p:nvPr/>
            </p:nvSpPr>
            <p:spPr bwMode="auto">
              <a:xfrm>
                <a:off x="4150" y="2400"/>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1" name="Rectangle 187"/>
              <p:cNvSpPr>
                <a:spLocks noChangeArrowheads="1"/>
              </p:cNvSpPr>
              <p:nvPr/>
            </p:nvSpPr>
            <p:spPr bwMode="auto">
              <a:xfrm>
                <a:off x="4150" y="2412"/>
                <a:ext cx="356" cy="6"/>
              </a:xfrm>
              <a:prstGeom prst="rect">
                <a:avLst/>
              </a:prstGeom>
              <a:solidFill>
                <a:srgbClr val="9BBCC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2" name="Rectangle 188"/>
              <p:cNvSpPr>
                <a:spLocks noChangeArrowheads="1"/>
              </p:cNvSpPr>
              <p:nvPr/>
            </p:nvSpPr>
            <p:spPr bwMode="auto">
              <a:xfrm>
                <a:off x="4150" y="2418"/>
                <a:ext cx="356" cy="5"/>
              </a:xfrm>
              <a:prstGeom prst="rect">
                <a:avLst/>
              </a:prstGeom>
              <a:solidFill>
                <a:srgbClr val="6F9AA3"/>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13" name="Freeform 189"/>
              <p:cNvSpPr>
                <a:spLocks/>
              </p:cNvSpPr>
              <p:nvPr/>
            </p:nvSpPr>
            <p:spPr bwMode="auto">
              <a:xfrm>
                <a:off x="4072" y="2344"/>
                <a:ext cx="78" cy="79"/>
              </a:xfrm>
              <a:custGeom>
                <a:avLst/>
                <a:gdLst/>
                <a:ahLst/>
                <a:cxnLst>
                  <a:cxn ang="0">
                    <a:pos x="339" y="0"/>
                  </a:cxn>
                  <a:cxn ang="0">
                    <a:pos x="100" y="100"/>
                  </a:cxn>
                  <a:cxn ang="0">
                    <a:pos x="100" y="100"/>
                  </a:cxn>
                  <a:cxn ang="0">
                    <a:pos x="0" y="339"/>
                  </a:cxn>
                  <a:cxn ang="0">
                    <a:pos x="92" y="339"/>
                  </a:cxn>
                  <a:cxn ang="0">
                    <a:pos x="164" y="164"/>
                  </a:cxn>
                  <a:cxn ang="0">
                    <a:pos x="164" y="164"/>
                  </a:cxn>
                  <a:cxn ang="0">
                    <a:pos x="339" y="92"/>
                  </a:cxn>
                  <a:cxn ang="0">
                    <a:pos x="339" y="92"/>
                  </a:cxn>
                  <a:cxn ang="0">
                    <a:pos x="339" y="0"/>
                  </a:cxn>
                </a:cxnLst>
                <a:rect l="0" t="0" r="r" b="b"/>
                <a:pathLst>
                  <a:path w="339" h="339">
                    <a:moveTo>
                      <a:pt x="339" y="0"/>
                    </a:moveTo>
                    <a:cubicBezTo>
                      <a:pt x="246" y="0"/>
                      <a:pt x="161" y="38"/>
                      <a:pt x="100" y="100"/>
                    </a:cubicBezTo>
                    <a:lnTo>
                      <a:pt x="100" y="100"/>
                    </a:lnTo>
                    <a:cubicBezTo>
                      <a:pt x="38" y="161"/>
                      <a:pt x="0" y="246"/>
                      <a:pt x="0" y="339"/>
                    </a:cubicBezTo>
                    <a:lnTo>
                      <a:pt x="92" y="339"/>
                    </a:lnTo>
                    <a:cubicBezTo>
                      <a:pt x="92" y="271"/>
                      <a:pt x="120" y="209"/>
                      <a:pt x="164" y="164"/>
                    </a:cubicBezTo>
                    <a:lnTo>
                      <a:pt x="164" y="164"/>
                    </a:lnTo>
                    <a:cubicBezTo>
                      <a:pt x="209" y="120"/>
                      <a:pt x="271" y="92"/>
                      <a:pt x="339" y="92"/>
                    </a:cubicBezTo>
                    <a:lnTo>
                      <a:pt x="339" y="92"/>
                    </a:lnTo>
                    <a:lnTo>
                      <a:pt x="339"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4" name="Freeform 190"/>
              <p:cNvSpPr>
                <a:spLocks/>
              </p:cNvSpPr>
              <p:nvPr/>
            </p:nvSpPr>
            <p:spPr bwMode="auto">
              <a:xfrm>
                <a:off x="4079" y="2351"/>
                <a:ext cx="71" cy="72"/>
              </a:xfrm>
              <a:custGeom>
                <a:avLst/>
                <a:gdLst/>
                <a:ahLst/>
                <a:cxnLst>
                  <a:cxn ang="0">
                    <a:pos x="312" y="0"/>
                  </a:cxn>
                  <a:cxn ang="0">
                    <a:pos x="92" y="92"/>
                  </a:cxn>
                  <a:cxn ang="0">
                    <a:pos x="92" y="92"/>
                  </a:cxn>
                  <a:cxn ang="0">
                    <a:pos x="0" y="312"/>
                  </a:cxn>
                  <a:cxn ang="0">
                    <a:pos x="84" y="312"/>
                  </a:cxn>
                  <a:cxn ang="0">
                    <a:pos x="151" y="151"/>
                  </a:cxn>
                  <a:cxn ang="0">
                    <a:pos x="151" y="151"/>
                  </a:cxn>
                  <a:cxn ang="0">
                    <a:pos x="312" y="84"/>
                  </a:cxn>
                  <a:cxn ang="0">
                    <a:pos x="312" y="84"/>
                  </a:cxn>
                  <a:cxn ang="0">
                    <a:pos x="312" y="0"/>
                  </a:cxn>
                </a:cxnLst>
                <a:rect l="0" t="0" r="r" b="b"/>
                <a:pathLst>
                  <a:path w="312" h="312">
                    <a:moveTo>
                      <a:pt x="312" y="0"/>
                    </a:moveTo>
                    <a:cubicBezTo>
                      <a:pt x="226" y="0"/>
                      <a:pt x="148" y="35"/>
                      <a:pt x="92" y="92"/>
                    </a:cubicBezTo>
                    <a:lnTo>
                      <a:pt x="92" y="92"/>
                    </a:lnTo>
                    <a:cubicBezTo>
                      <a:pt x="35" y="148"/>
                      <a:pt x="0" y="226"/>
                      <a:pt x="0" y="312"/>
                    </a:cubicBezTo>
                    <a:lnTo>
                      <a:pt x="84" y="312"/>
                    </a:lnTo>
                    <a:cubicBezTo>
                      <a:pt x="84" y="249"/>
                      <a:pt x="110" y="192"/>
                      <a:pt x="151" y="151"/>
                    </a:cubicBezTo>
                    <a:lnTo>
                      <a:pt x="151" y="151"/>
                    </a:lnTo>
                    <a:cubicBezTo>
                      <a:pt x="192" y="110"/>
                      <a:pt x="249" y="84"/>
                      <a:pt x="312" y="84"/>
                    </a:cubicBezTo>
                    <a:lnTo>
                      <a:pt x="312" y="84"/>
                    </a:lnTo>
                    <a:lnTo>
                      <a:pt x="312"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5" name="Freeform 191"/>
              <p:cNvSpPr>
                <a:spLocks/>
              </p:cNvSpPr>
              <p:nvPr/>
            </p:nvSpPr>
            <p:spPr bwMode="auto">
              <a:xfrm>
                <a:off x="4085" y="2357"/>
                <a:ext cx="65" cy="66"/>
              </a:xfrm>
              <a:custGeom>
                <a:avLst/>
                <a:gdLst/>
                <a:ahLst/>
                <a:cxnLst>
                  <a:cxn ang="0">
                    <a:pos x="285" y="0"/>
                  </a:cxn>
                  <a:cxn ang="0">
                    <a:pos x="84" y="84"/>
                  </a:cxn>
                  <a:cxn ang="0">
                    <a:pos x="84" y="84"/>
                  </a:cxn>
                  <a:cxn ang="0">
                    <a:pos x="0" y="285"/>
                  </a:cxn>
                  <a:cxn ang="0">
                    <a:pos x="77" y="285"/>
                  </a:cxn>
                  <a:cxn ang="0">
                    <a:pos x="138" y="138"/>
                  </a:cxn>
                  <a:cxn ang="0">
                    <a:pos x="138" y="138"/>
                  </a:cxn>
                  <a:cxn ang="0">
                    <a:pos x="285" y="77"/>
                  </a:cxn>
                  <a:cxn ang="0">
                    <a:pos x="285" y="77"/>
                  </a:cxn>
                  <a:cxn ang="0">
                    <a:pos x="285" y="0"/>
                  </a:cxn>
                </a:cxnLst>
                <a:rect l="0" t="0" r="r" b="b"/>
                <a:pathLst>
                  <a:path w="285" h="285">
                    <a:moveTo>
                      <a:pt x="285" y="0"/>
                    </a:moveTo>
                    <a:cubicBezTo>
                      <a:pt x="207" y="0"/>
                      <a:pt x="135" y="32"/>
                      <a:pt x="84" y="84"/>
                    </a:cubicBezTo>
                    <a:lnTo>
                      <a:pt x="84" y="84"/>
                    </a:lnTo>
                    <a:cubicBezTo>
                      <a:pt x="32" y="135"/>
                      <a:pt x="0" y="207"/>
                      <a:pt x="0" y="285"/>
                    </a:cubicBezTo>
                    <a:lnTo>
                      <a:pt x="77" y="285"/>
                    </a:lnTo>
                    <a:cubicBezTo>
                      <a:pt x="77" y="228"/>
                      <a:pt x="100" y="176"/>
                      <a:pt x="138" y="138"/>
                    </a:cubicBezTo>
                    <a:lnTo>
                      <a:pt x="138" y="138"/>
                    </a:lnTo>
                    <a:cubicBezTo>
                      <a:pt x="176" y="100"/>
                      <a:pt x="228" y="77"/>
                      <a:pt x="285" y="77"/>
                    </a:cubicBezTo>
                    <a:lnTo>
                      <a:pt x="285" y="77"/>
                    </a:lnTo>
                    <a:lnTo>
                      <a:pt x="285"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6" name="Freeform 192"/>
              <p:cNvSpPr>
                <a:spLocks/>
              </p:cNvSpPr>
              <p:nvPr/>
            </p:nvSpPr>
            <p:spPr bwMode="auto">
              <a:xfrm>
                <a:off x="4091" y="2363"/>
                <a:ext cx="59" cy="60"/>
              </a:xfrm>
              <a:custGeom>
                <a:avLst/>
                <a:gdLst/>
                <a:ahLst/>
                <a:cxnLst>
                  <a:cxn ang="0">
                    <a:pos x="258" y="0"/>
                  </a:cxn>
                  <a:cxn ang="0">
                    <a:pos x="76" y="75"/>
                  </a:cxn>
                  <a:cxn ang="0">
                    <a:pos x="76" y="76"/>
                  </a:cxn>
                  <a:cxn ang="0">
                    <a:pos x="0" y="258"/>
                  </a:cxn>
                  <a:cxn ang="0">
                    <a:pos x="70" y="258"/>
                  </a:cxn>
                  <a:cxn ang="0">
                    <a:pos x="125" y="125"/>
                  </a:cxn>
                  <a:cxn ang="0">
                    <a:pos x="125" y="125"/>
                  </a:cxn>
                  <a:cxn ang="0">
                    <a:pos x="258" y="69"/>
                  </a:cxn>
                  <a:cxn ang="0">
                    <a:pos x="258" y="69"/>
                  </a:cxn>
                  <a:cxn ang="0">
                    <a:pos x="258" y="0"/>
                  </a:cxn>
                </a:cxnLst>
                <a:rect l="0" t="0" r="r" b="b"/>
                <a:pathLst>
                  <a:path w="258" h="258">
                    <a:moveTo>
                      <a:pt x="258" y="0"/>
                    </a:moveTo>
                    <a:cubicBezTo>
                      <a:pt x="187" y="0"/>
                      <a:pt x="122" y="29"/>
                      <a:pt x="76" y="75"/>
                    </a:cubicBezTo>
                    <a:lnTo>
                      <a:pt x="76" y="76"/>
                    </a:lnTo>
                    <a:cubicBezTo>
                      <a:pt x="29" y="122"/>
                      <a:pt x="0" y="187"/>
                      <a:pt x="0" y="258"/>
                    </a:cubicBezTo>
                    <a:lnTo>
                      <a:pt x="70" y="258"/>
                    </a:lnTo>
                    <a:cubicBezTo>
                      <a:pt x="70" y="206"/>
                      <a:pt x="91" y="159"/>
                      <a:pt x="125" y="125"/>
                    </a:cubicBezTo>
                    <a:lnTo>
                      <a:pt x="125" y="125"/>
                    </a:lnTo>
                    <a:cubicBezTo>
                      <a:pt x="159" y="91"/>
                      <a:pt x="206" y="69"/>
                      <a:pt x="258" y="69"/>
                    </a:cubicBezTo>
                    <a:lnTo>
                      <a:pt x="258" y="69"/>
                    </a:lnTo>
                    <a:lnTo>
                      <a:pt x="258"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7" name="Freeform 193"/>
              <p:cNvSpPr>
                <a:spLocks/>
              </p:cNvSpPr>
              <p:nvPr/>
            </p:nvSpPr>
            <p:spPr bwMode="auto">
              <a:xfrm>
                <a:off x="4097" y="2369"/>
                <a:ext cx="53" cy="54"/>
              </a:xfrm>
              <a:custGeom>
                <a:avLst/>
                <a:gdLst/>
                <a:ahLst/>
                <a:cxnLst>
                  <a:cxn ang="0">
                    <a:pos x="231" y="0"/>
                  </a:cxn>
                  <a:cxn ang="0">
                    <a:pos x="67" y="68"/>
                  </a:cxn>
                  <a:cxn ang="0">
                    <a:pos x="67" y="68"/>
                  </a:cxn>
                  <a:cxn ang="0">
                    <a:pos x="0" y="232"/>
                  </a:cxn>
                  <a:cxn ang="0">
                    <a:pos x="62" y="232"/>
                  </a:cxn>
                  <a:cxn ang="0">
                    <a:pos x="112" y="112"/>
                  </a:cxn>
                  <a:cxn ang="0">
                    <a:pos x="112" y="113"/>
                  </a:cxn>
                  <a:cxn ang="0">
                    <a:pos x="231" y="63"/>
                  </a:cxn>
                  <a:cxn ang="0">
                    <a:pos x="231" y="63"/>
                  </a:cxn>
                  <a:cxn ang="0">
                    <a:pos x="231" y="0"/>
                  </a:cxn>
                </a:cxnLst>
                <a:rect l="0" t="0" r="r" b="b"/>
                <a:pathLst>
                  <a:path w="231" h="232">
                    <a:moveTo>
                      <a:pt x="231" y="0"/>
                    </a:moveTo>
                    <a:cubicBezTo>
                      <a:pt x="167" y="0"/>
                      <a:pt x="109" y="26"/>
                      <a:pt x="67" y="68"/>
                    </a:cubicBezTo>
                    <a:lnTo>
                      <a:pt x="67" y="68"/>
                    </a:lnTo>
                    <a:cubicBezTo>
                      <a:pt x="26" y="110"/>
                      <a:pt x="0" y="168"/>
                      <a:pt x="0" y="232"/>
                    </a:cubicBezTo>
                    <a:lnTo>
                      <a:pt x="62" y="232"/>
                    </a:lnTo>
                    <a:cubicBezTo>
                      <a:pt x="62" y="185"/>
                      <a:pt x="81" y="143"/>
                      <a:pt x="112" y="112"/>
                    </a:cubicBezTo>
                    <a:lnTo>
                      <a:pt x="112" y="113"/>
                    </a:lnTo>
                    <a:cubicBezTo>
                      <a:pt x="142" y="82"/>
                      <a:pt x="185" y="63"/>
                      <a:pt x="231" y="63"/>
                    </a:cubicBezTo>
                    <a:lnTo>
                      <a:pt x="231" y="63"/>
                    </a:lnTo>
                    <a:lnTo>
                      <a:pt x="231"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8" name="Freeform 194"/>
              <p:cNvSpPr>
                <a:spLocks/>
              </p:cNvSpPr>
              <p:nvPr/>
            </p:nvSpPr>
            <p:spPr bwMode="auto">
              <a:xfrm>
                <a:off x="4103" y="2375"/>
                <a:ext cx="47" cy="48"/>
              </a:xfrm>
              <a:custGeom>
                <a:avLst/>
                <a:gdLst/>
                <a:ahLst/>
                <a:cxnLst>
                  <a:cxn ang="0">
                    <a:pos x="205" y="0"/>
                  </a:cxn>
                  <a:cxn ang="0">
                    <a:pos x="60" y="60"/>
                  </a:cxn>
                  <a:cxn ang="0">
                    <a:pos x="60" y="60"/>
                  </a:cxn>
                  <a:cxn ang="0">
                    <a:pos x="0" y="205"/>
                  </a:cxn>
                  <a:cxn ang="0">
                    <a:pos x="56" y="205"/>
                  </a:cxn>
                  <a:cxn ang="0">
                    <a:pos x="99" y="99"/>
                  </a:cxn>
                  <a:cxn ang="0">
                    <a:pos x="100" y="99"/>
                  </a:cxn>
                  <a:cxn ang="0">
                    <a:pos x="205" y="56"/>
                  </a:cxn>
                  <a:cxn ang="0">
                    <a:pos x="205" y="56"/>
                  </a:cxn>
                  <a:cxn ang="0">
                    <a:pos x="205" y="0"/>
                  </a:cxn>
                </a:cxnLst>
                <a:rect l="0" t="0" r="r" b="b"/>
                <a:pathLst>
                  <a:path w="205" h="205">
                    <a:moveTo>
                      <a:pt x="205" y="0"/>
                    </a:moveTo>
                    <a:cubicBezTo>
                      <a:pt x="149" y="0"/>
                      <a:pt x="98" y="23"/>
                      <a:pt x="60" y="60"/>
                    </a:cubicBezTo>
                    <a:lnTo>
                      <a:pt x="60" y="60"/>
                    </a:lnTo>
                    <a:cubicBezTo>
                      <a:pt x="23" y="97"/>
                      <a:pt x="0" y="149"/>
                      <a:pt x="0" y="205"/>
                    </a:cubicBezTo>
                    <a:lnTo>
                      <a:pt x="56" y="205"/>
                    </a:lnTo>
                    <a:cubicBezTo>
                      <a:pt x="56" y="164"/>
                      <a:pt x="72" y="126"/>
                      <a:pt x="99" y="99"/>
                    </a:cubicBezTo>
                    <a:lnTo>
                      <a:pt x="100" y="99"/>
                    </a:lnTo>
                    <a:cubicBezTo>
                      <a:pt x="127" y="72"/>
                      <a:pt x="164" y="56"/>
                      <a:pt x="205" y="56"/>
                    </a:cubicBezTo>
                    <a:lnTo>
                      <a:pt x="205" y="56"/>
                    </a:lnTo>
                    <a:lnTo>
                      <a:pt x="205"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19" name="Freeform 195"/>
              <p:cNvSpPr>
                <a:spLocks/>
              </p:cNvSpPr>
              <p:nvPr/>
            </p:nvSpPr>
            <p:spPr bwMode="auto">
              <a:xfrm>
                <a:off x="4109" y="2381"/>
                <a:ext cx="41" cy="42"/>
              </a:xfrm>
              <a:custGeom>
                <a:avLst/>
                <a:gdLst/>
                <a:ahLst/>
                <a:cxnLst>
                  <a:cxn ang="0">
                    <a:pos x="178" y="0"/>
                  </a:cxn>
                  <a:cxn ang="0">
                    <a:pos x="52" y="52"/>
                  </a:cxn>
                  <a:cxn ang="0">
                    <a:pos x="52" y="52"/>
                  </a:cxn>
                  <a:cxn ang="0">
                    <a:pos x="0" y="178"/>
                  </a:cxn>
                  <a:cxn ang="0">
                    <a:pos x="48" y="178"/>
                  </a:cxn>
                  <a:cxn ang="0">
                    <a:pos x="86" y="86"/>
                  </a:cxn>
                  <a:cxn ang="0">
                    <a:pos x="86" y="86"/>
                  </a:cxn>
                  <a:cxn ang="0">
                    <a:pos x="178" y="48"/>
                  </a:cxn>
                  <a:cxn ang="0">
                    <a:pos x="178" y="48"/>
                  </a:cxn>
                  <a:cxn ang="0">
                    <a:pos x="178" y="0"/>
                  </a:cxn>
                </a:cxnLst>
                <a:rect l="0" t="0" r="r" b="b"/>
                <a:pathLst>
                  <a:path w="178" h="178">
                    <a:moveTo>
                      <a:pt x="178" y="0"/>
                    </a:moveTo>
                    <a:cubicBezTo>
                      <a:pt x="129" y="0"/>
                      <a:pt x="85" y="20"/>
                      <a:pt x="52" y="52"/>
                    </a:cubicBezTo>
                    <a:lnTo>
                      <a:pt x="52" y="52"/>
                    </a:lnTo>
                    <a:cubicBezTo>
                      <a:pt x="20" y="85"/>
                      <a:pt x="0" y="129"/>
                      <a:pt x="0" y="178"/>
                    </a:cubicBezTo>
                    <a:lnTo>
                      <a:pt x="48" y="178"/>
                    </a:lnTo>
                    <a:cubicBezTo>
                      <a:pt x="48" y="142"/>
                      <a:pt x="63" y="110"/>
                      <a:pt x="86" y="86"/>
                    </a:cubicBezTo>
                    <a:lnTo>
                      <a:pt x="86" y="86"/>
                    </a:lnTo>
                    <a:cubicBezTo>
                      <a:pt x="110" y="63"/>
                      <a:pt x="142" y="48"/>
                      <a:pt x="178" y="48"/>
                    </a:cubicBezTo>
                    <a:lnTo>
                      <a:pt x="178" y="48"/>
                    </a:lnTo>
                    <a:lnTo>
                      <a:pt x="178"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0" name="Freeform 196"/>
              <p:cNvSpPr>
                <a:spLocks/>
              </p:cNvSpPr>
              <p:nvPr/>
            </p:nvSpPr>
            <p:spPr bwMode="auto">
              <a:xfrm>
                <a:off x="4116" y="2388"/>
                <a:ext cx="34" cy="35"/>
              </a:xfrm>
              <a:custGeom>
                <a:avLst/>
                <a:gdLst/>
                <a:ahLst/>
                <a:cxnLst>
                  <a:cxn ang="0">
                    <a:pos x="151" y="0"/>
                  </a:cxn>
                  <a:cxn ang="0">
                    <a:pos x="44" y="44"/>
                  </a:cxn>
                  <a:cxn ang="0">
                    <a:pos x="44" y="44"/>
                  </a:cxn>
                  <a:cxn ang="0">
                    <a:pos x="0" y="151"/>
                  </a:cxn>
                  <a:cxn ang="0">
                    <a:pos x="41" y="151"/>
                  </a:cxn>
                  <a:cxn ang="0">
                    <a:pos x="73" y="73"/>
                  </a:cxn>
                  <a:cxn ang="0">
                    <a:pos x="73" y="73"/>
                  </a:cxn>
                  <a:cxn ang="0">
                    <a:pos x="151" y="41"/>
                  </a:cxn>
                  <a:cxn ang="0">
                    <a:pos x="151" y="41"/>
                  </a:cxn>
                  <a:cxn ang="0">
                    <a:pos x="151" y="0"/>
                  </a:cxn>
                </a:cxnLst>
                <a:rect l="0" t="0" r="r" b="b"/>
                <a:pathLst>
                  <a:path w="151" h="151">
                    <a:moveTo>
                      <a:pt x="151" y="0"/>
                    </a:moveTo>
                    <a:cubicBezTo>
                      <a:pt x="110" y="0"/>
                      <a:pt x="72" y="17"/>
                      <a:pt x="44" y="44"/>
                    </a:cubicBezTo>
                    <a:lnTo>
                      <a:pt x="44" y="44"/>
                    </a:lnTo>
                    <a:cubicBezTo>
                      <a:pt x="17" y="72"/>
                      <a:pt x="0" y="109"/>
                      <a:pt x="0" y="151"/>
                    </a:cubicBezTo>
                    <a:lnTo>
                      <a:pt x="41" y="151"/>
                    </a:lnTo>
                    <a:cubicBezTo>
                      <a:pt x="41" y="121"/>
                      <a:pt x="53" y="93"/>
                      <a:pt x="73" y="73"/>
                    </a:cubicBezTo>
                    <a:lnTo>
                      <a:pt x="73" y="73"/>
                    </a:lnTo>
                    <a:cubicBezTo>
                      <a:pt x="93" y="53"/>
                      <a:pt x="121" y="41"/>
                      <a:pt x="151" y="41"/>
                    </a:cubicBezTo>
                    <a:lnTo>
                      <a:pt x="151" y="41"/>
                    </a:lnTo>
                    <a:lnTo>
                      <a:pt x="151"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1" name="Freeform 197"/>
              <p:cNvSpPr>
                <a:spLocks/>
              </p:cNvSpPr>
              <p:nvPr/>
            </p:nvSpPr>
            <p:spPr bwMode="auto">
              <a:xfrm>
                <a:off x="4122" y="2394"/>
                <a:ext cx="28" cy="29"/>
              </a:xfrm>
              <a:custGeom>
                <a:avLst/>
                <a:gdLst/>
                <a:ahLst/>
                <a:cxnLst>
                  <a:cxn ang="0">
                    <a:pos x="124" y="0"/>
                  </a:cxn>
                  <a:cxn ang="0">
                    <a:pos x="36" y="36"/>
                  </a:cxn>
                  <a:cxn ang="0">
                    <a:pos x="36" y="36"/>
                  </a:cxn>
                  <a:cxn ang="0">
                    <a:pos x="0" y="124"/>
                  </a:cxn>
                  <a:cxn ang="0">
                    <a:pos x="33" y="124"/>
                  </a:cxn>
                  <a:cxn ang="0">
                    <a:pos x="60" y="60"/>
                  </a:cxn>
                  <a:cxn ang="0">
                    <a:pos x="60" y="60"/>
                  </a:cxn>
                  <a:cxn ang="0">
                    <a:pos x="124" y="33"/>
                  </a:cxn>
                  <a:cxn ang="0">
                    <a:pos x="124" y="33"/>
                  </a:cxn>
                  <a:cxn ang="0">
                    <a:pos x="124" y="0"/>
                  </a:cxn>
                </a:cxnLst>
                <a:rect l="0" t="0" r="r" b="b"/>
                <a:pathLst>
                  <a:path w="124" h="124">
                    <a:moveTo>
                      <a:pt x="124" y="0"/>
                    </a:moveTo>
                    <a:cubicBezTo>
                      <a:pt x="90" y="0"/>
                      <a:pt x="59" y="13"/>
                      <a:pt x="36" y="36"/>
                    </a:cubicBezTo>
                    <a:lnTo>
                      <a:pt x="36" y="36"/>
                    </a:lnTo>
                    <a:cubicBezTo>
                      <a:pt x="14" y="59"/>
                      <a:pt x="0" y="90"/>
                      <a:pt x="0" y="124"/>
                    </a:cubicBezTo>
                    <a:lnTo>
                      <a:pt x="33" y="124"/>
                    </a:lnTo>
                    <a:cubicBezTo>
                      <a:pt x="33" y="99"/>
                      <a:pt x="44" y="76"/>
                      <a:pt x="60" y="60"/>
                    </a:cubicBezTo>
                    <a:lnTo>
                      <a:pt x="60" y="60"/>
                    </a:lnTo>
                    <a:cubicBezTo>
                      <a:pt x="77" y="43"/>
                      <a:pt x="99" y="33"/>
                      <a:pt x="124" y="33"/>
                    </a:cubicBezTo>
                    <a:lnTo>
                      <a:pt x="124" y="33"/>
                    </a:lnTo>
                    <a:lnTo>
                      <a:pt x="124"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2" name="Freeform 198"/>
              <p:cNvSpPr>
                <a:spLocks/>
              </p:cNvSpPr>
              <p:nvPr/>
            </p:nvSpPr>
            <p:spPr bwMode="auto">
              <a:xfrm>
                <a:off x="4128" y="2400"/>
                <a:ext cx="22" cy="23"/>
              </a:xfrm>
              <a:custGeom>
                <a:avLst/>
                <a:gdLst/>
                <a:ahLst/>
                <a:cxnLst>
                  <a:cxn ang="0">
                    <a:pos x="98" y="0"/>
                  </a:cxn>
                  <a:cxn ang="0">
                    <a:pos x="29" y="29"/>
                  </a:cxn>
                  <a:cxn ang="0">
                    <a:pos x="29" y="29"/>
                  </a:cxn>
                  <a:cxn ang="0">
                    <a:pos x="0" y="98"/>
                  </a:cxn>
                  <a:cxn ang="0">
                    <a:pos x="13" y="98"/>
                  </a:cxn>
                  <a:cxn ang="0">
                    <a:pos x="27" y="98"/>
                  </a:cxn>
                  <a:cxn ang="0">
                    <a:pos x="98" y="98"/>
                  </a:cxn>
                  <a:cxn ang="0">
                    <a:pos x="98" y="70"/>
                  </a:cxn>
                  <a:cxn ang="0">
                    <a:pos x="98" y="63"/>
                  </a:cxn>
                  <a:cxn ang="0">
                    <a:pos x="98" y="26"/>
                  </a:cxn>
                  <a:cxn ang="0">
                    <a:pos x="98" y="26"/>
                  </a:cxn>
                  <a:cxn ang="0">
                    <a:pos x="98" y="23"/>
                  </a:cxn>
                  <a:cxn ang="0">
                    <a:pos x="98" y="0"/>
                  </a:cxn>
                </a:cxnLst>
                <a:rect l="0" t="0" r="r" b="b"/>
                <a:pathLst>
                  <a:path w="98" h="98">
                    <a:moveTo>
                      <a:pt x="98" y="0"/>
                    </a:moveTo>
                    <a:cubicBezTo>
                      <a:pt x="71" y="0"/>
                      <a:pt x="47" y="11"/>
                      <a:pt x="29" y="29"/>
                    </a:cubicBezTo>
                    <a:lnTo>
                      <a:pt x="29" y="29"/>
                    </a:lnTo>
                    <a:cubicBezTo>
                      <a:pt x="11" y="47"/>
                      <a:pt x="0" y="71"/>
                      <a:pt x="0" y="98"/>
                    </a:cubicBezTo>
                    <a:lnTo>
                      <a:pt x="13" y="98"/>
                    </a:lnTo>
                    <a:lnTo>
                      <a:pt x="27" y="98"/>
                    </a:lnTo>
                    <a:lnTo>
                      <a:pt x="98" y="98"/>
                    </a:lnTo>
                    <a:lnTo>
                      <a:pt x="98" y="70"/>
                    </a:lnTo>
                    <a:lnTo>
                      <a:pt x="98" y="63"/>
                    </a:lnTo>
                    <a:lnTo>
                      <a:pt x="98" y="26"/>
                    </a:lnTo>
                    <a:lnTo>
                      <a:pt x="98" y="26"/>
                    </a:lnTo>
                    <a:lnTo>
                      <a:pt x="98" y="23"/>
                    </a:lnTo>
                    <a:lnTo>
                      <a:pt x="98"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3" name="Freeform 199"/>
              <p:cNvSpPr>
                <a:spLocks/>
              </p:cNvSpPr>
              <p:nvPr/>
            </p:nvSpPr>
            <p:spPr bwMode="auto">
              <a:xfrm>
                <a:off x="4134" y="2406"/>
                <a:ext cx="16" cy="17"/>
              </a:xfrm>
              <a:custGeom>
                <a:avLst/>
                <a:gdLst/>
                <a:ahLst/>
                <a:cxnLst>
                  <a:cxn ang="0">
                    <a:pos x="71" y="0"/>
                  </a:cxn>
                  <a:cxn ang="0">
                    <a:pos x="21" y="21"/>
                  </a:cxn>
                  <a:cxn ang="0">
                    <a:pos x="21" y="21"/>
                  </a:cxn>
                  <a:cxn ang="0">
                    <a:pos x="0" y="71"/>
                  </a:cxn>
                  <a:cxn ang="0">
                    <a:pos x="10" y="71"/>
                  </a:cxn>
                  <a:cxn ang="0">
                    <a:pos x="19" y="71"/>
                  </a:cxn>
                  <a:cxn ang="0">
                    <a:pos x="71" y="71"/>
                  </a:cxn>
                  <a:cxn ang="0">
                    <a:pos x="71" y="51"/>
                  </a:cxn>
                  <a:cxn ang="0">
                    <a:pos x="71" y="45"/>
                  </a:cxn>
                  <a:cxn ang="0">
                    <a:pos x="71" y="19"/>
                  </a:cxn>
                  <a:cxn ang="0">
                    <a:pos x="71" y="19"/>
                  </a:cxn>
                  <a:cxn ang="0">
                    <a:pos x="71" y="16"/>
                  </a:cxn>
                  <a:cxn ang="0">
                    <a:pos x="71" y="0"/>
                  </a:cxn>
                </a:cxnLst>
                <a:rect l="0" t="0" r="r" b="b"/>
                <a:pathLst>
                  <a:path w="71" h="71">
                    <a:moveTo>
                      <a:pt x="71" y="0"/>
                    </a:moveTo>
                    <a:cubicBezTo>
                      <a:pt x="52" y="0"/>
                      <a:pt x="34" y="8"/>
                      <a:pt x="21" y="21"/>
                    </a:cubicBezTo>
                    <a:lnTo>
                      <a:pt x="21" y="21"/>
                    </a:lnTo>
                    <a:cubicBezTo>
                      <a:pt x="8" y="34"/>
                      <a:pt x="0" y="51"/>
                      <a:pt x="0" y="71"/>
                    </a:cubicBezTo>
                    <a:lnTo>
                      <a:pt x="10" y="71"/>
                    </a:lnTo>
                    <a:lnTo>
                      <a:pt x="19" y="71"/>
                    </a:lnTo>
                    <a:lnTo>
                      <a:pt x="71" y="71"/>
                    </a:lnTo>
                    <a:lnTo>
                      <a:pt x="71" y="51"/>
                    </a:lnTo>
                    <a:lnTo>
                      <a:pt x="71" y="45"/>
                    </a:lnTo>
                    <a:lnTo>
                      <a:pt x="71" y="19"/>
                    </a:lnTo>
                    <a:lnTo>
                      <a:pt x="71" y="19"/>
                    </a:lnTo>
                    <a:lnTo>
                      <a:pt x="71" y="16"/>
                    </a:lnTo>
                    <a:lnTo>
                      <a:pt x="71"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4" name="Freeform 200"/>
              <p:cNvSpPr>
                <a:spLocks/>
              </p:cNvSpPr>
              <p:nvPr/>
            </p:nvSpPr>
            <p:spPr bwMode="auto">
              <a:xfrm>
                <a:off x="4140" y="2412"/>
                <a:ext cx="10" cy="11"/>
              </a:xfrm>
              <a:custGeom>
                <a:avLst/>
                <a:gdLst/>
                <a:ahLst/>
                <a:cxnLst>
                  <a:cxn ang="0">
                    <a:pos x="44" y="0"/>
                  </a:cxn>
                  <a:cxn ang="0">
                    <a:pos x="13" y="14"/>
                  </a:cxn>
                  <a:cxn ang="0">
                    <a:pos x="13" y="14"/>
                  </a:cxn>
                  <a:cxn ang="0">
                    <a:pos x="0" y="45"/>
                  </a:cxn>
                  <a:cxn ang="0">
                    <a:pos x="44" y="45"/>
                  </a:cxn>
                  <a:cxn ang="0">
                    <a:pos x="44" y="32"/>
                  </a:cxn>
                  <a:cxn ang="0">
                    <a:pos x="44" y="29"/>
                  </a:cxn>
                  <a:cxn ang="0">
                    <a:pos x="44" y="13"/>
                  </a:cxn>
                  <a:cxn ang="0">
                    <a:pos x="44" y="13"/>
                  </a:cxn>
                  <a:cxn ang="0">
                    <a:pos x="44" y="11"/>
                  </a:cxn>
                  <a:cxn ang="0">
                    <a:pos x="44" y="0"/>
                  </a:cxn>
                </a:cxnLst>
                <a:rect l="0" t="0" r="r" b="b"/>
                <a:pathLst>
                  <a:path w="44" h="45">
                    <a:moveTo>
                      <a:pt x="44" y="0"/>
                    </a:moveTo>
                    <a:cubicBezTo>
                      <a:pt x="32" y="0"/>
                      <a:pt x="21" y="5"/>
                      <a:pt x="13" y="14"/>
                    </a:cubicBezTo>
                    <a:lnTo>
                      <a:pt x="13" y="14"/>
                    </a:lnTo>
                    <a:cubicBezTo>
                      <a:pt x="5" y="22"/>
                      <a:pt x="0" y="33"/>
                      <a:pt x="0" y="45"/>
                    </a:cubicBezTo>
                    <a:lnTo>
                      <a:pt x="44" y="45"/>
                    </a:lnTo>
                    <a:lnTo>
                      <a:pt x="44" y="32"/>
                    </a:lnTo>
                    <a:lnTo>
                      <a:pt x="44" y="29"/>
                    </a:lnTo>
                    <a:lnTo>
                      <a:pt x="44" y="13"/>
                    </a:lnTo>
                    <a:lnTo>
                      <a:pt x="44" y="13"/>
                    </a:lnTo>
                    <a:lnTo>
                      <a:pt x="44" y="11"/>
                    </a:lnTo>
                    <a:lnTo>
                      <a:pt x="44" y="0"/>
                    </a:lnTo>
                    <a:close/>
                  </a:path>
                </a:pathLst>
              </a:custGeom>
              <a:solidFill>
                <a:srgbClr val="9BBCC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5" name="Freeform 201"/>
              <p:cNvSpPr>
                <a:spLocks/>
              </p:cNvSpPr>
              <p:nvPr/>
            </p:nvSpPr>
            <p:spPr bwMode="auto">
              <a:xfrm>
                <a:off x="4146" y="2418"/>
                <a:ext cx="4" cy="5"/>
              </a:xfrm>
              <a:custGeom>
                <a:avLst/>
                <a:gdLst/>
                <a:ahLst/>
                <a:cxnLst>
                  <a:cxn ang="0">
                    <a:pos x="18" y="0"/>
                  </a:cxn>
                  <a:cxn ang="0">
                    <a:pos x="6" y="5"/>
                  </a:cxn>
                  <a:cxn ang="0">
                    <a:pos x="6" y="5"/>
                  </a:cxn>
                  <a:cxn ang="0">
                    <a:pos x="0" y="18"/>
                  </a:cxn>
                  <a:cxn ang="0">
                    <a:pos x="18" y="18"/>
                  </a:cxn>
                  <a:cxn ang="0">
                    <a:pos x="18" y="13"/>
                  </a:cxn>
                  <a:cxn ang="0">
                    <a:pos x="18" y="12"/>
                  </a:cxn>
                  <a:cxn ang="0">
                    <a:pos x="18" y="5"/>
                  </a:cxn>
                  <a:cxn ang="0">
                    <a:pos x="18" y="5"/>
                  </a:cxn>
                  <a:cxn ang="0">
                    <a:pos x="18" y="4"/>
                  </a:cxn>
                  <a:cxn ang="0">
                    <a:pos x="18" y="0"/>
                  </a:cxn>
                </a:cxnLst>
                <a:rect l="0" t="0" r="r" b="b"/>
                <a:pathLst>
                  <a:path w="18" h="18">
                    <a:moveTo>
                      <a:pt x="18" y="0"/>
                    </a:moveTo>
                    <a:cubicBezTo>
                      <a:pt x="13" y="0"/>
                      <a:pt x="9" y="2"/>
                      <a:pt x="6" y="5"/>
                    </a:cubicBezTo>
                    <a:lnTo>
                      <a:pt x="6" y="5"/>
                    </a:lnTo>
                    <a:cubicBezTo>
                      <a:pt x="2" y="9"/>
                      <a:pt x="0" y="13"/>
                      <a:pt x="0" y="18"/>
                    </a:cubicBezTo>
                    <a:lnTo>
                      <a:pt x="18" y="18"/>
                    </a:lnTo>
                    <a:lnTo>
                      <a:pt x="18" y="13"/>
                    </a:lnTo>
                    <a:lnTo>
                      <a:pt x="18" y="12"/>
                    </a:lnTo>
                    <a:lnTo>
                      <a:pt x="18" y="5"/>
                    </a:lnTo>
                    <a:lnTo>
                      <a:pt x="18" y="5"/>
                    </a:lnTo>
                    <a:lnTo>
                      <a:pt x="18" y="4"/>
                    </a:lnTo>
                    <a:lnTo>
                      <a:pt x="18" y="0"/>
                    </a:lnTo>
                    <a:close/>
                  </a:path>
                </a:pathLst>
              </a:custGeom>
              <a:solidFill>
                <a:srgbClr val="6F9A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6" name="Freeform 202"/>
              <p:cNvSpPr>
                <a:spLocks/>
              </p:cNvSpPr>
              <p:nvPr/>
            </p:nvSpPr>
            <p:spPr bwMode="auto">
              <a:xfrm>
                <a:off x="3995" y="2422"/>
                <a:ext cx="155" cy="34"/>
              </a:xfrm>
              <a:custGeom>
                <a:avLst/>
                <a:gdLst/>
                <a:ahLst/>
                <a:cxnLst>
                  <a:cxn ang="0">
                    <a:pos x="0" y="0"/>
                  </a:cxn>
                  <a:cxn ang="0">
                    <a:pos x="677" y="0"/>
                  </a:cxn>
                  <a:cxn ang="0">
                    <a:pos x="677" y="74"/>
                  </a:cxn>
                  <a:cxn ang="0">
                    <a:pos x="598" y="148"/>
                  </a:cxn>
                  <a:cxn ang="0">
                    <a:pos x="79" y="148"/>
                  </a:cxn>
                  <a:cxn ang="0">
                    <a:pos x="0" y="74"/>
                  </a:cxn>
                  <a:cxn ang="0">
                    <a:pos x="0" y="0"/>
                  </a:cxn>
                </a:cxnLst>
                <a:rect l="0" t="0" r="r" b="b"/>
                <a:pathLst>
                  <a:path w="677" h="148">
                    <a:moveTo>
                      <a:pt x="0" y="0"/>
                    </a:moveTo>
                    <a:lnTo>
                      <a:pt x="677" y="0"/>
                    </a:lnTo>
                    <a:lnTo>
                      <a:pt x="677" y="74"/>
                    </a:lnTo>
                    <a:cubicBezTo>
                      <a:pt x="677" y="115"/>
                      <a:pt x="642" y="148"/>
                      <a:pt x="598" y="148"/>
                    </a:cubicBezTo>
                    <a:lnTo>
                      <a:pt x="79" y="148"/>
                    </a:lnTo>
                    <a:cubicBezTo>
                      <a:pt x="36" y="148"/>
                      <a:pt x="0" y="115"/>
                      <a:pt x="0" y="74"/>
                    </a:cubicBezTo>
                    <a:lnTo>
                      <a:pt x="0" y="0"/>
                    </a:lnTo>
                    <a:close/>
                  </a:path>
                </a:pathLst>
              </a:custGeom>
              <a:solidFill>
                <a:srgbClr val="FF9736"/>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27" name="Rectangle 203"/>
              <p:cNvSpPr>
                <a:spLocks noChangeArrowheads="1"/>
              </p:cNvSpPr>
              <p:nvPr/>
            </p:nvSpPr>
            <p:spPr bwMode="auto">
              <a:xfrm>
                <a:off x="3627" y="2422"/>
                <a:ext cx="368"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28" name="Rectangle 204"/>
              <p:cNvSpPr>
                <a:spLocks noChangeArrowheads="1"/>
              </p:cNvSpPr>
              <p:nvPr/>
            </p:nvSpPr>
            <p:spPr bwMode="auto">
              <a:xfrm>
                <a:off x="4011" y="2422"/>
                <a:ext cx="123" cy="14"/>
              </a:xfrm>
              <a:prstGeom prst="rect">
                <a:avLst/>
              </a:prstGeom>
              <a:solidFill>
                <a:srgbClr val="79A7B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sp>
          <p:nvSpPr>
            <p:cNvPr id="1230" name="Rectangle 206"/>
            <p:cNvSpPr>
              <a:spLocks noChangeArrowheads="1"/>
            </p:cNvSpPr>
            <p:nvPr/>
          </p:nvSpPr>
          <p:spPr bwMode="auto">
            <a:xfrm>
              <a:off x="4011" y="2422"/>
              <a:ext cx="123" cy="7"/>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grpSp>
        <p:nvGrpSpPr>
          <p:cNvPr id="5" name="Group 209"/>
          <p:cNvGrpSpPr>
            <a:grpSpLocks noChangeAspect="1"/>
          </p:cNvGrpSpPr>
          <p:nvPr/>
        </p:nvGrpSpPr>
        <p:grpSpPr bwMode="auto">
          <a:xfrm>
            <a:off x="328982" y="4146874"/>
            <a:ext cx="1225213" cy="626884"/>
            <a:chOff x="97" y="2164"/>
            <a:chExt cx="792" cy="504"/>
          </a:xfrm>
        </p:grpSpPr>
        <p:sp>
          <p:nvSpPr>
            <p:cNvPr id="1232" name="AutoShape 208"/>
            <p:cNvSpPr>
              <a:spLocks noChangeAspect="1" noChangeArrowheads="1" noTextEdit="1"/>
            </p:cNvSpPr>
            <p:nvPr/>
          </p:nvSpPr>
          <p:spPr bwMode="auto">
            <a:xfrm>
              <a:off x="97" y="2164"/>
              <a:ext cx="792" cy="50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34" name="Freeform 210"/>
            <p:cNvSpPr>
              <a:spLocks/>
            </p:cNvSpPr>
            <p:nvPr/>
          </p:nvSpPr>
          <p:spPr bwMode="auto">
            <a:xfrm>
              <a:off x="226" y="2268"/>
              <a:ext cx="540" cy="382"/>
            </a:xfrm>
            <a:custGeom>
              <a:avLst/>
              <a:gdLst/>
              <a:ahLst/>
              <a:cxnLst>
                <a:cxn ang="0">
                  <a:pos x="75" y="0"/>
                </a:cxn>
                <a:cxn ang="0">
                  <a:pos x="2263" y="0"/>
                </a:cxn>
                <a:cxn ang="0">
                  <a:pos x="2338" y="75"/>
                </a:cxn>
                <a:cxn ang="0">
                  <a:pos x="2338" y="1563"/>
                </a:cxn>
                <a:cxn ang="0">
                  <a:pos x="2263" y="1638"/>
                </a:cxn>
                <a:cxn ang="0">
                  <a:pos x="75" y="1638"/>
                </a:cxn>
                <a:cxn ang="0">
                  <a:pos x="0" y="1563"/>
                </a:cxn>
                <a:cxn ang="0">
                  <a:pos x="0" y="75"/>
                </a:cxn>
                <a:cxn ang="0">
                  <a:pos x="75" y="0"/>
                </a:cxn>
              </a:cxnLst>
              <a:rect l="0" t="0" r="r" b="b"/>
              <a:pathLst>
                <a:path w="2338" h="1638">
                  <a:moveTo>
                    <a:pt x="75" y="0"/>
                  </a:moveTo>
                  <a:lnTo>
                    <a:pt x="2263" y="0"/>
                  </a:lnTo>
                  <a:cubicBezTo>
                    <a:pt x="2305" y="0"/>
                    <a:pt x="2338" y="34"/>
                    <a:pt x="2338" y="75"/>
                  </a:cubicBezTo>
                  <a:lnTo>
                    <a:pt x="2338" y="1563"/>
                  </a:lnTo>
                  <a:cubicBezTo>
                    <a:pt x="2338" y="1604"/>
                    <a:pt x="2305" y="1638"/>
                    <a:pt x="2263" y="1638"/>
                  </a:cubicBezTo>
                  <a:lnTo>
                    <a:pt x="75" y="1638"/>
                  </a:lnTo>
                  <a:cubicBezTo>
                    <a:pt x="34" y="1638"/>
                    <a:pt x="0" y="1604"/>
                    <a:pt x="0" y="1563"/>
                  </a:cubicBezTo>
                  <a:lnTo>
                    <a:pt x="0" y="75"/>
                  </a:lnTo>
                  <a:cubicBezTo>
                    <a:pt x="0" y="34"/>
                    <a:pt x="34" y="0"/>
                    <a:pt x="75" y="0"/>
                  </a:cubicBez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5" name="Freeform 211"/>
            <p:cNvSpPr>
              <a:spLocks/>
            </p:cNvSpPr>
            <p:nvPr/>
          </p:nvSpPr>
          <p:spPr bwMode="auto">
            <a:xfrm>
              <a:off x="226" y="2268"/>
              <a:ext cx="462" cy="382"/>
            </a:xfrm>
            <a:custGeom>
              <a:avLst/>
              <a:gdLst/>
              <a:ahLst/>
              <a:cxnLst>
                <a:cxn ang="0">
                  <a:pos x="75" y="0"/>
                </a:cxn>
                <a:cxn ang="0">
                  <a:pos x="1999" y="0"/>
                </a:cxn>
                <a:cxn ang="0">
                  <a:pos x="361" y="1638"/>
                </a:cxn>
                <a:cxn ang="0">
                  <a:pos x="75" y="1638"/>
                </a:cxn>
                <a:cxn ang="0">
                  <a:pos x="0" y="1563"/>
                </a:cxn>
                <a:cxn ang="0">
                  <a:pos x="0" y="75"/>
                </a:cxn>
                <a:cxn ang="0">
                  <a:pos x="75" y="0"/>
                </a:cxn>
              </a:cxnLst>
              <a:rect l="0" t="0" r="r" b="b"/>
              <a:pathLst>
                <a:path w="1999" h="1638">
                  <a:moveTo>
                    <a:pt x="75" y="0"/>
                  </a:moveTo>
                  <a:lnTo>
                    <a:pt x="1999" y="0"/>
                  </a:lnTo>
                  <a:lnTo>
                    <a:pt x="361" y="1638"/>
                  </a:lnTo>
                  <a:lnTo>
                    <a:pt x="75" y="1638"/>
                  </a:lnTo>
                  <a:cubicBezTo>
                    <a:pt x="34" y="1638"/>
                    <a:pt x="0" y="1604"/>
                    <a:pt x="0" y="1563"/>
                  </a:cubicBezTo>
                  <a:lnTo>
                    <a:pt x="0" y="75"/>
                  </a:lnTo>
                  <a:cubicBezTo>
                    <a:pt x="0" y="34"/>
                    <a:pt x="34" y="0"/>
                    <a:pt x="75" y="0"/>
                  </a:cubicBezTo>
                  <a:close/>
                </a:path>
              </a:pathLst>
            </a:custGeom>
            <a:solidFill>
              <a:srgbClr val="051F1A"/>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6" name="Rectangle 212"/>
            <p:cNvSpPr>
              <a:spLocks noChangeArrowheads="1"/>
            </p:cNvSpPr>
            <p:nvPr/>
          </p:nvSpPr>
          <p:spPr bwMode="auto">
            <a:xfrm>
              <a:off x="252" y="2296"/>
              <a:ext cx="489" cy="329"/>
            </a:xfrm>
            <a:prstGeom prst="rect">
              <a:avLst/>
            </a:prstGeom>
            <a:solidFill>
              <a:srgbClr val="00ADB4"/>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37" name="Freeform 213"/>
            <p:cNvSpPr>
              <a:spLocks/>
            </p:cNvSpPr>
            <p:nvPr/>
          </p:nvSpPr>
          <p:spPr bwMode="auto">
            <a:xfrm>
              <a:off x="130" y="2657"/>
              <a:ext cx="735" cy="15"/>
            </a:xfrm>
            <a:custGeom>
              <a:avLst/>
              <a:gdLst/>
              <a:ahLst/>
              <a:cxnLst>
                <a:cxn ang="0">
                  <a:pos x="1592" y="65"/>
                </a:cxn>
                <a:cxn ang="0">
                  <a:pos x="121" y="65"/>
                </a:cxn>
                <a:cxn ang="0">
                  <a:pos x="0" y="2"/>
                </a:cxn>
                <a:cxn ang="0">
                  <a:pos x="1592" y="0"/>
                </a:cxn>
                <a:cxn ang="0">
                  <a:pos x="3183" y="2"/>
                </a:cxn>
                <a:cxn ang="0">
                  <a:pos x="3063" y="65"/>
                </a:cxn>
                <a:cxn ang="0">
                  <a:pos x="1592" y="65"/>
                </a:cxn>
              </a:cxnLst>
              <a:rect l="0" t="0" r="r" b="b"/>
              <a:pathLst>
                <a:path w="3183" h="65">
                  <a:moveTo>
                    <a:pt x="1592" y="65"/>
                  </a:moveTo>
                  <a:lnTo>
                    <a:pt x="121" y="65"/>
                  </a:lnTo>
                  <a:cubicBezTo>
                    <a:pt x="62" y="65"/>
                    <a:pt x="22" y="23"/>
                    <a:pt x="0" y="2"/>
                  </a:cubicBezTo>
                  <a:lnTo>
                    <a:pt x="1592" y="0"/>
                  </a:lnTo>
                  <a:lnTo>
                    <a:pt x="3183" y="2"/>
                  </a:lnTo>
                  <a:cubicBezTo>
                    <a:pt x="3161" y="23"/>
                    <a:pt x="3121" y="65"/>
                    <a:pt x="3063" y="65"/>
                  </a:cubicBezTo>
                  <a:lnTo>
                    <a:pt x="1592" y="65"/>
                  </a:lnTo>
                  <a:close/>
                </a:path>
              </a:pathLst>
            </a:custGeom>
            <a:solidFill>
              <a:srgbClr val="354A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8" name="Freeform 214"/>
            <p:cNvSpPr>
              <a:spLocks/>
            </p:cNvSpPr>
            <p:nvPr/>
          </p:nvSpPr>
          <p:spPr bwMode="auto">
            <a:xfrm>
              <a:off x="125" y="2642"/>
              <a:ext cx="744" cy="16"/>
            </a:xfrm>
            <a:custGeom>
              <a:avLst/>
              <a:gdLst/>
              <a:ahLst/>
              <a:cxnLst>
                <a:cxn ang="0">
                  <a:pos x="0" y="0"/>
                </a:cxn>
                <a:cxn ang="0">
                  <a:pos x="3219" y="0"/>
                </a:cxn>
                <a:cxn ang="0">
                  <a:pos x="3219" y="35"/>
                </a:cxn>
                <a:cxn ang="0">
                  <a:pos x="3185" y="69"/>
                </a:cxn>
                <a:cxn ang="0">
                  <a:pos x="35" y="69"/>
                </a:cxn>
                <a:cxn ang="0">
                  <a:pos x="0" y="35"/>
                </a:cxn>
                <a:cxn ang="0">
                  <a:pos x="0" y="0"/>
                </a:cxn>
              </a:cxnLst>
              <a:rect l="0" t="0" r="r" b="b"/>
              <a:pathLst>
                <a:path w="3219" h="69">
                  <a:moveTo>
                    <a:pt x="0" y="0"/>
                  </a:moveTo>
                  <a:lnTo>
                    <a:pt x="3219" y="0"/>
                  </a:lnTo>
                  <a:lnTo>
                    <a:pt x="3219" y="35"/>
                  </a:lnTo>
                  <a:cubicBezTo>
                    <a:pt x="3219" y="54"/>
                    <a:pt x="3204" y="69"/>
                    <a:pt x="3185" y="69"/>
                  </a:cubicBezTo>
                  <a:lnTo>
                    <a:pt x="35" y="69"/>
                  </a:lnTo>
                  <a:cubicBezTo>
                    <a:pt x="16" y="69"/>
                    <a:pt x="0" y="54"/>
                    <a:pt x="0" y="35"/>
                  </a:cubicBezTo>
                  <a:lnTo>
                    <a:pt x="0" y="0"/>
                  </a:lnTo>
                  <a:close/>
                </a:path>
              </a:pathLst>
            </a:custGeom>
            <a:solidFill>
              <a:srgbClr val="D6E0DE"/>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39" name="Freeform 215"/>
            <p:cNvSpPr>
              <a:spLocks/>
            </p:cNvSpPr>
            <p:nvPr/>
          </p:nvSpPr>
          <p:spPr bwMode="auto">
            <a:xfrm>
              <a:off x="446" y="2642"/>
              <a:ext cx="103" cy="8"/>
            </a:xfrm>
            <a:custGeom>
              <a:avLst/>
              <a:gdLst/>
              <a:ahLst/>
              <a:cxnLst>
                <a:cxn ang="0">
                  <a:pos x="446" y="0"/>
                </a:cxn>
                <a:cxn ang="0">
                  <a:pos x="435" y="22"/>
                </a:cxn>
                <a:cxn ang="0">
                  <a:pos x="435" y="22"/>
                </a:cxn>
                <a:cxn ang="0">
                  <a:pos x="435" y="22"/>
                </a:cxn>
                <a:cxn ang="0">
                  <a:pos x="410" y="32"/>
                </a:cxn>
                <a:cxn ang="0">
                  <a:pos x="36" y="32"/>
                </a:cxn>
                <a:cxn ang="0">
                  <a:pos x="11" y="22"/>
                </a:cxn>
                <a:cxn ang="0">
                  <a:pos x="11" y="22"/>
                </a:cxn>
                <a:cxn ang="0">
                  <a:pos x="0" y="0"/>
                </a:cxn>
                <a:cxn ang="0">
                  <a:pos x="9" y="0"/>
                </a:cxn>
                <a:cxn ang="0">
                  <a:pos x="17" y="15"/>
                </a:cxn>
                <a:cxn ang="0">
                  <a:pos x="17" y="15"/>
                </a:cxn>
                <a:cxn ang="0">
                  <a:pos x="36" y="23"/>
                </a:cxn>
                <a:cxn ang="0">
                  <a:pos x="410" y="23"/>
                </a:cxn>
                <a:cxn ang="0">
                  <a:pos x="429" y="16"/>
                </a:cxn>
                <a:cxn ang="0">
                  <a:pos x="429" y="16"/>
                </a:cxn>
                <a:cxn ang="0">
                  <a:pos x="429" y="15"/>
                </a:cxn>
                <a:cxn ang="0">
                  <a:pos x="437" y="0"/>
                </a:cxn>
                <a:cxn ang="0">
                  <a:pos x="446" y="0"/>
                </a:cxn>
              </a:cxnLst>
              <a:rect l="0" t="0" r="r" b="b"/>
              <a:pathLst>
                <a:path w="446" h="32">
                  <a:moveTo>
                    <a:pt x="446" y="0"/>
                  </a:moveTo>
                  <a:cubicBezTo>
                    <a:pt x="445" y="9"/>
                    <a:pt x="441" y="16"/>
                    <a:pt x="435" y="22"/>
                  </a:cubicBezTo>
                  <a:lnTo>
                    <a:pt x="435" y="22"/>
                  </a:lnTo>
                  <a:lnTo>
                    <a:pt x="435" y="22"/>
                  </a:lnTo>
                  <a:cubicBezTo>
                    <a:pt x="428" y="28"/>
                    <a:pt x="419" y="32"/>
                    <a:pt x="410" y="32"/>
                  </a:cubicBezTo>
                  <a:lnTo>
                    <a:pt x="36" y="32"/>
                  </a:lnTo>
                  <a:cubicBezTo>
                    <a:pt x="26" y="32"/>
                    <a:pt x="17" y="28"/>
                    <a:pt x="11" y="22"/>
                  </a:cubicBezTo>
                  <a:lnTo>
                    <a:pt x="11" y="22"/>
                  </a:lnTo>
                  <a:cubicBezTo>
                    <a:pt x="5" y="16"/>
                    <a:pt x="1" y="9"/>
                    <a:pt x="0" y="0"/>
                  </a:cubicBezTo>
                  <a:lnTo>
                    <a:pt x="9" y="0"/>
                  </a:lnTo>
                  <a:cubicBezTo>
                    <a:pt x="10" y="6"/>
                    <a:pt x="13" y="11"/>
                    <a:pt x="17" y="15"/>
                  </a:cubicBezTo>
                  <a:lnTo>
                    <a:pt x="17" y="15"/>
                  </a:lnTo>
                  <a:cubicBezTo>
                    <a:pt x="22" y="20"/>
                    <a:pt x="29" y="23"/>
                    <a:pt x="36" y="23"/>
                  </a:cubicBezTo>
                  <a:lnTo>
                    <a:pt x="410" y="23"/>
                  </a:lnTo>
                  <a:cubicBezTo>
                    <a:pt x="417" y="23"/>
                    <a:pt x="424" y="20"/>
                    <a:pt x="429" y="16"/>
                  </a:cubicBezTo>
                  <a:lnTo>
                    <a:pt x="429" y="16"/>
                  </a:lnTo>
                  <a:lnTo>
                    <a:pt x="429" y="15"/>
                  </a:lnTo>
                  <a:cubicBezTo>
                    <a:pt x="433" y="11"/>
                    <a:pt x="436" y="6"/>
                    <a:pt x="437" y="0"/>
                  </a:cubicBezTo>
                  <a:lnTo>
                    <a:pt x="446" y="0"/>
                  </a:lnTo>
                  <a:close/>
                </a:path>
              </a:pathLst>
            </a:custGeom>
            <a:solidFill>
              <a:srgbClr val="89A0A3"/>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0" name="Freeform 216"/>
            <p:cNvSpPr>
              <a:spLocks/>
            </p:cNvSpPr>
            <p:nvPr/>
          </p:nvSpPr>
          <p:spPr bwMode="auto">
            <a:xfrm>
              <a:off x="252" y="2296"/>
              <a:ext cx="409" cy="329"/>
            </a:xfrm>
            <a:custGeom>
              <a:avLst/>
              <a:gdLst/>
              <a:ahLst/>
              <a:cxnLst>
                <a:cxn ang="0">
                  <a:pos x="0" y="1415"/>
                </a:cxn>
                <a:cxn ang="0">
                  <a:pos x="357" y="1415"/>
                </a:cxn>
                <a:cxn ang="0">
                  <a:pos x="1772" y="0"/>
                </a:cxn>
                <a:cxn ang="0">
                  <a:pos x="0" y="0"/>
                </a:cxn>
                <a:cxn ang="0">
                  <a:pos x="0" y="1415"/>
                </a:cxn>
              </a:cxnLst>
              <a:rect l="0" t="0" r="r" b="b"/>
              <a:pathLst>
                <a:path w="1772" h="1415">
                  <a:moveTo>
                    <a:pt x="0" y="1415"/>
                  </a:moveTo>
                  <a:lnTo>
                    <a:pt x="357" y="1415"/>
                  </a:lnTo>
                  <a:lnTo>
                    <a:pt x="1772" y="0"/>
                  </a:lnTo>
                  <a:lnTo>
                    <a:pt x="0" y="0"/>
                  </a:lnTo>
                  <a:lnTo>
                    <a:pt x="0" y="1415"/>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1" name="Freeform 217"/>
            <p:cNvSpPr>
              <a:spLocks/>
            </p:cNvSpPr>
            <p:nvPr/>
          </p:nvSpPr>
          <p:spPr bwMode="auto">
            <a:xfrm>
              <a:off x="303" y="2164"/>
              <a:ext cx="387" cy="461"/>
            </a:xfrm>
            <a:custGeom>
              <a:avLst/>
              <a:gdLst/>
              <a:ahLst/>
              <a:cxnLst>
                <a:cxn ang="0">
                  <a:pos x="0" y="1980"/>
                </a:cxn>
                <a:cxn ang="0">
                  <a:pos x="1678" y="1980"/>
                </a:cxn>
                <a:cxn ang="0">
                  <a:pos x="1678" y="37"/>
                </a:cxn>
                <a:cxn ang="0">
                  <a:pos x="1641" y="0"/>
                </a:cxn>
                <a:cxn ang="0">
                  <a:pos x="37" y="0"/>
                </a:cxn>
                <a:cxn ang="0">
                  <a:pos x="0" y="37"/>
                </a:cxn>
                <a:cxn ang="0">
                  <a:pos x="0" y="1980"/>
                </a:cxn>
              </a:cxnLst>
              <a:rect l="0" t="0" r="r" b="b"/>
              <a:pathLst>
                <a:path w="1678" h="1980">
                  <a:moveTo>
                    <a:pt x="0" y="1980"/>
                  </a:moveTo>
                  <a:lnTo>
                    <a:pt x="1678" y="1980"/>
                  </a:lnTo>
                  <a:lnTo>
                    <a:pt x="1678" y="37"/>
                  </a:lnTo>
                  <a:cubicBezTo>
                    <a:pt x="1678" y="17"/>
                    <a:pt x="1662" y="0"/>
                    <a:pt x="1641" y="0"/>
                  </a:cubicBezTo>
                  <a:lnTo>
                    <a:pt x="37" y="0"/>
                  </a:lnTo>
                  <a:cubicBezTo>
                    <a:pt x="17" y="0"/>
                    <a:pt x="0" y="17"/>
                    <a:pt x="0" y="37"/>
                  </a:cubicBezTo>
                  <a:lnTo>
                    <a:pt x="0" y="198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2" name="Freeform 218"/>
            <p:cNvSpPr>
              <a:spLocks/>
            </p:cNvSpPr>
            <p:nvPr/>
          </p:nvSpPr>
          <p:spPr bwMode="auto">
            <a:xfrm>
              <a:off x="303" y="2164"/>
              <a:ext cx="387" cy="30"/>
            </a:xfrm>
            <a:custGeom>
              <a:avLst/>
              <a:gdLst/>
              <a:ahLst/>
              <a:cxnLst>
                <a:cxn ang="0">
                  <a:pos x="1678" y="128"/>
                </a:cxn>
                <a:cxn ang="0">
                  <a:pos x="1678" y="37"/>
                </a:cxn>
                <a:cxn ang="0">
                  <a:pos x="1641" y="0"/>
                </a:cxn>
                <a:cxn ang="0">
                  <a:pos x="37" y="0"/>
                </a:cxn>
                <a:cxn ang="0">
                  <a:pos x="0" y="37"/>
                </a:cxn>
                <a:cxn ang="0">
                  <a:pos x="0" y="128"/>
                </a:cxn>
                <a:cxn ang="0">
                  <a:pos x="1678" y="128"/>
                </a:cxn>
              </a:cxnLst>
              <a:rect l="0" t="0" r="r" b="b"/>
              <a:pathLst>
                <a:path w="1678" h="128">
                  <a:moveTo>
                    <a:pt x="1678" y="128"/>
                  </a:moveTo>
                  <a:lnTo>
                    <a:pt x="1678" y="37"/>
                  </a:lnTo>
                  <a:cubicBezTo>
                    <a:pt x="1678" y="17"/>
                    <a:pt x="1662" y="0"/>
                    <a:pt x="1641" y="0"/>
                  </a:cubicBezTo>
                  <a:lnTo>
                    <a:pt x="37" y="0"/>
                  </a:lnTo>
                  <a:cubicBezTo>
                    <a:pt x="17" y="0"/>
                    <a:pt x="0" y="17"/>
                    <a:pt x="0" y="37"/>
                  </a:cubicBezTo>
                  <a:lnTo>
                    <a:pt x="0" y="128"/>
                  </a:lnTo>
                  <a:lnTo>
                    <a:pt x="1678" y="128"/>
                  </a:lnTo>
                  <a:close/>
                </a:path>
              </a:pathLst>
            </a:custGeom>
            <a:solidFill>
              <a:srgbClr val="43505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3" name="Freeform 219"/>
            <p:cNvSpPr>
              <a:spLocks/>
            </p:cNvSpPr>
            <p:nvPr/>
          </p:nvSpPr>
          <p:spPr bwMode="auto">
            <a:xfrm>
              <a:off x="268" y="2295"/>
              <a:ext cx="35" cy="330"/>
            </a:xfrm>
            <a:custGeom>
              <a:avLst/>
              <a:gdLst/>
              <a:ahLst/>
              <a:cxnLst>
                <a:cxn ang="0">
                  <a:pos x="148" y="0"/>
                </a:cxn>
                <a:cxn ang="0">
                  <a:pos x="0" y="0"/>
                </a:cxn>
                <a:cxn ang="0">
                  <a:pos x="148" y="1416"/>
                </a:cxn>
                <a:cxn ang="0">
                  <a:pos x="148" y="0"/>
                </a:cxn>
              </a:cxnLst>
              <a:rect l="0" t="0" r="r" b="b"/>
              <a:pathLst>
                <a:path w="148" h="1416">
                  <a:moveTo>
                    <a:pt x="148" y="0"/>
                  </a:moveTo>
                  <a:lnTo>
                    <a:pt x="0" y="0"/>
                  </a:lnTo>
                  <a:lnTo>
                    <a:pt x="148" y="1416"/>
                  </a:lnTo>
                  <a:lnTo>
                    <a:pt x="148" y="0"/>
                  </a:ln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4" name="Freeform 220"/>
            <p:cNvSpPr>
              <a:spLocks/>
            </p:cNvSpPr>
            <p:nvPr/>
          </p:nvSpPr>
          <p:spPr bwMode="auto">
            <a:xfrm>
              <a:off x="690" y="2295"/>
              <a:ext cx="34" cy="330"/>
            </a:xfrm>
            <a:custGeom>
              <a:avLst/>
              <a:gdLst/>
              <a:ahLst/>
              <a:cxnLst>
                <a:cxn ang="0">
                  <a:pos x="0" y="0"/>
                </a:cxn>
                <a:cxn ang="0">
                  <a:pos x="149" y="0"/>
                </a:cxn>
                <a:cxn ang="0">
                  <a:pos x="0" y="1416"/>
                </a:cxn>
                <a:cxn ang="0">
                  <a:pos x="0" y="0"/>
                </a:cxn>
              </a:cxnLst>
              <a:rect l="0" t="0" r="r" b="b"/>
              <a:pathLst>
                <a:path w="149" h="1416">
                  <a:moveTo>
                    <a:pt x="0" y="0"/>
                  </a:moveTo>
                  <a:lnTo>
                    <a:pt x="149" y="0"/>
                  </a:lnTo>
                  <a:lnTo>
                    <a:pt x="0" y="1416"/>
                  </a:lnTo>
                  <a:lnTo>
                    <a:pt x="0" y="0"/>
                  </a:lnTo>
                  <a:close/>
                </a:path>
              </a:pathLst>
            </a:custGeom>
            <a:solidFill>
              <a:srgbClr val="00979C"/>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5" name="Oval 221"/>
            <p:cNvSpPr>
              <a:spLocks noChangeArrowheads="1"/>
            </p:cNvSpPr>
            <p:nvPr/>
          </p:nvSpPr>
          <p:spPr bwMode="auto">
            <a:xfrm>
              <a:off x="317" y="2175"/>
              <a:ext cx="8" cy="8"/>
            </a:xfrm>
            <a:prstGeom prst="ellipse">
              <a:avLst/>
            </a:pr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6" name="Oval 222"/>
            <p:cNvSpPr>
              <a:spLocks noChangeArrowheads="1"/>
            </p:cNvSpPr>
            <p:nvPr/>
          </p:nvSpPr>
          <p:spPr bwMode="auto">
            <a:xfrm>
              <a:off x="333" y="2175"/>
              <a:ext cx="8" cy="8"/>
            </a:xfrm>
            <a:prstGeom prst="ellipse">
              <a:avLst/>
            </a:pr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7" name="Oval 223"/>
            <p:cNvSpPr>
              <a:spLocks noChangeArrowheads="1"/>
            </p:cNvSpPr>
            <p:nvPr/>
          </p:nvSpPr>
          <p:spPr bwMode="auto">
            <a:xfrm>
              <a:off x="350" y="2175"/>
              <a:ext cx="8" cy="8"/>
            </a:xfrm>
            <a:prstGeom prst="ellipse">
              <a:avLst/>
            </a:prstGeom>
            <a:solidFill>
              <a:srgbClr val="92AC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48" name="Rectangle 224"/>
            <p:cNvSpPr>
              <a:spLocks noChangeArrowheads="1"/>
            </p:cNvSpPr>
            <p:nvPr/>
          </p:nvSpPr>
          <p:spPr bwMode="auto">
            <a:xfrm>
              <a:off x="375" y="2173"/>
              <a:ext cx="297" cy="1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49" name="Rectangle 225"/>
            <p:cNvSpPr>
              <a:spLocks noChangeArrowheads="1"/>
            </p:cNvSpPr>
            <p:nvPr/>
          </p:nvSpPr>
          <p:spPr bwMode="auto">
            <a:xfrm>
              <a:off x="352" y="2566"/>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0" name="Rectangle 226"/>
            <p:cNvSpPr>
              <a:spLocks noChangeArrowheads="1"/>
            </p:cNvSpPr>
            <p:nvPr/>
          </p:nvSpPr>
          <p:spPr bwMode="auto">
            <a:xfrm>
              <a:off x="352" y="2540"/>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1" name="Rectangle 227"/>
            <p:cNvSpPr>
              <a:spLocks noChangeArrowheads="1"/>
            </p:cNvSpPr>
            <p:nvPr/>
          </p:nvSpPr>
          <p:spPr bwMode="auto">
            <a:xfrm>
              <a:off x="352" y="2515"/>
              <a:ext cx="289" cy="3"/>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2" name="Rectangle 228"/>
            <p:cNvSpPr>
              <a:spLocks noChangeArrowheads="1"/>
            </p:cNvSpPr>
            <p:nvPr/>
          </p:nvSpPr>
          <p:spPr bwMode="auto">
            <a:xfrm>
              <a:off x="352" y="2489"/>
              <a:ext cx="289" cy="4"/>
            </a:xfrm>
            <a:prstGeom prst="rect">
              <a:avLst/>
            </a:prstGeom>
            <a:solidFill>
              <a:srgbClr val="AECBD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3" name="Rectangle 229"/>
            <p:cNvSpPr>
              <a:spLocks noChangeArrowheads="1"/>
            </p:cNvSpPr>
            <p:nvPr/>
          </p:nvSpPr>
          <p:spPr bwMode="auto">
            <a:xfrm>
              <a:off x="352" y="2250"/>
              <a:ext cx="289" cy="4"/>
            </a:xfrm>
            <a:prstGeom prst="rect">
              <a:avLst/>
            </a:prstGeom>
            <a:solidFill>
              <a:srgbClr val="000000"/>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4" name="Rectangle 230"/>
            <p:cNvSpPr>
              <a:spLocks noChangeArrowheads="1"/>
            </p:cNvSpPr>
            <p:nvPr/>
          </p:nvSpPr>
          <p:spPr bwMode="auto">
            <a:xfrm>
              <a:off x="352" y="2218"/>
              <a:ext cx="289" cy="17"/>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55" name="Freeform 231"/>
            <p:cNvSpPr>
              <a:spLocks/>
            </p:cNvSpPr>
            <p:nvPr/>
          </p:nvSpPr>
          <p:spPr bwMode="auto">
            <a:xfrm>
              <a:off x="564" y="2280"/>
              <a:ext cx="36" cy="66"/>
            </a:xfrm>
            <a:custGeom>
              <a:avLst/>
              <a:gdLst/>
              <a:ahLst/>
              <a:cxnLst>
                <a:cxn ang="0">
                  <a:pos x="52" y="285"/>
                </a:cxn>
                <a:cxn ang="0">
                  <a:pos x="0" y="165"/>
                </a:cxn>
                <a:cxn ang="0">
                  <a:pos x="154" y="0"/>
                </a:cxn>
                <a:cxn ang="0">
                  <a:pos x="154" y="74"/>
                </a:cxn>
                <a:cxn ang="0">
                  <a:pos x="73" y="165"/>
                </a:cxn>
                <a:cxn ang="0">
                  <a:pos x="99" y="228"/>
                </a:cxn>
                <a:cxn ang="0">
                  <a:pos x="52" y="285"/>
                </a:cxn>
              </a:cxnLst>
              <a:rect l="0" t="0" r="r" b="b"/>
              <a:pathLst>
                <a:path w="154" h="285">
                  <a:moveTo>
                    <a:pt x="52" y="285"/>
                  </a:moveTo>
                  <a:cubicBezTo>
                    <a:pt x="20" y="255"/>
                    <a:pt x="0" y="212"/>
                    <a:pt x="0" y="165"/>
                  </a:cubicBezTo>
                  <a:cubicBezTo>
                    <a:pt x="0" y="77"/>
                    <a:pt x="68" y="6"/>
                    <a:pt x="154" y="0"/>
                  </a:cubicBezTo>
                  <a:lnTo>
                    <a:pt x="154" y="74"/>
                  </a:lnTo>
                  <a:cubicBezTo>
                    <a:pt x="109" y="79"/>
                    <a:pt x="73" y="118"/>
                    <a:pt x="73" y="165"/>
                  </a:cubicBezTo>
                  <a:cubicBezTo>
                    <a:pt x="73" y="189"/>
                    <a:pt x="83" y="212"/>
                    <a:pt x="99" y="228"/>
                  </a:cubicBezTo>
                  <a:lnTo>
                    <a:pt x="52" y="285"/>
                  </a:lnTo>
                  <a:close/>
                </a:path>
              </a:pathLst>
            </a:custGeom>
            <a:solidFill>
              <a:srgbClr val="6C87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6" name="Freeform 232"/>
            <p:cNvSpPr>
              <a:spLocks/>
            </p:cNvSpPr>
            <p:nvPr/>
          </p:nvSpPr>
          <p:spPr bwMode="auto">
            <a:xfrm>
              <a:off x="609" y="2313"/>
              <a:ext cx="32" cy="43"/>
            </a:xfrm>
            <a:custGeom>
              <a:avLst/>
              <a:gdLst/>
              <a:ahLst/>
              <a:cxnLst>
                <a:cxn ang="0">
                  <a:pos x="136" y="0"/>
                </a:cxn>
                <a:cxn ang="0">
                  <a:pos x="138" y="24"/>
                </a:cxn>
                <a:cxn ang="0">
                  <a:pos x="13" y="184"/>
                </a:cxn>
                <a:cxn ang="0">
                  <a:pos x="0" y="111"/>
                </a:cxn>
                <a:cxn ang="0">
                  <a:pos x="65" y="24"/>
                </a:cxn>
                <a:cxn ang="0">
                  <a:pos x="64" y="15"/>
                </a:cxn>
                <a:cxn ang="0">
                  <a:pos x="136" y="0"/>
                </a:cxn>
              </a:cxnLst>
              <a:rect l="0" t="0" r="r" b="b"/>
              <a:pathLst>
                <a:path w="138" h="184">
                  <a:moveTo>
                    <a:pt x="136" y="0"/>
                  </a:moveTo>
                  <a:cubicBezTo>
                    <a:pt x="137" y="8"/>
                    <a:pt x="138" y="16"/>
                    <a:pt x="138" y="24"/>
                  </a:cubicBezTo>
                  <a:cubicBezTo>
                    <a:pt x="138" y="101"/>
                    <a:pt x="84" y="166"/>
                    <a:pt x="13" y="184"/>
                  </a:cubicBezTo>
                  <a:lnTo>
                    <a:pt x="0" y="111"/>
                  </a:lnTo>
                  <a:cubicBezTo>
                    <a:pt x="37" y="100"/>
                    <a:pt x="65" y="65"/>
                    <a:pt x="65" y="24"/>
                  </a:cubicBezTo>
                  <a:cubicBezTo>
                    <a:pt x="65" y="21"/>
                    <a:pt x="65" y="18"/>
                    <a:pt x="64" y="15"/>
                  </a:cubicBezTo>
                  <a:lnTo>
                    <a:pt x="136" y="0"/>
                  </a:ln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7" name="Freeform 233"/>
            <p:cNvSpPr>
              <a:spLocks/>
            </p:cNvSpPr>
            <p:nvPr/>
          </p:nvSpPr>
          <p:spPr bwMode="auto">
            <a:xfrm>
              <a:off x="580" y="2336"/>
              <a:ext cx="27" cy="21"/>
            </a:xfrm>
            <a:custGeom>
              <a:avLst/>
              <a:gdLst/>
              <a:ahLst/>
              <a:cxnLst>
                <a:cxn ang="0">
                  <a:pos x="114" y="86"/>
                </a:cxn>
                <a:cxn ang="0">
                  <a:pos x="96" y="87"/>
                </a:cxn>
                <a:cxn ang="0">
                  <a:pos x="0" y="57"/>
                </a:cxn>
                <a:cxn ang="0">
                  <a:pos x="47" y="0"/>
                </a:cxn>
                <a:cxn ang="0">
                  <a:pos x="96" y="14"/>
                </a:cxn>
                <a:cxn ang="0">
                  <a:pos x="101" y="14"/>
                </a:cxn>
                <a:cxn ang="0">
                  <a:pos x="114" y="86"/>
                </a:cxn>
              </a:cxnLst>
              <a:rect l="0" t="0" r="r" b="b"/>
              <a:pathLst>
                <a:path w="114" h="87">
                  <a:moveTo>
                    <a:pt x="114" y="86"/>
                  </a:moveTo>
                  <a:cubicBezTo>
                    <a:pt x="108" y="87"/>
                    <a:pt x="102" y="87"/>
                    <a:pt x="96" y="87"/>
                  </a:cubicBezTo>
                  <a:cubicBezTo>
                    <a:pt x="60" y="87"/>
                    <a:pt x="27" y="76"/>
                    <a:pt x="0" y="57"/>
                  </a:cubicBezTo>
                  <a:lnTo>
                    <a:pt x="47" y="0"/>
                  </a:lnTo>
                  <a:cubicBezTo>
                    <a:pt x="61" y="9"/>
                    <a:pt x="78" y="14"/>
                    <a:pt x="96" y="14"/>
                  </a:cubicBezTo>
                  <a:cubicBezTo>
                    <a:pt x="98" y="14"/>
                    <a:pt x="99" y="14"/>
                    <a:pt x="101" y="14"/>
                  </a:cubicBezTo>
                  <a:lnTo>
                    <a:pt x="114" y="86"/>
                  </a:lnTo>
                  <a:close/>
                </a:path>
              </a:pathLst>
            </a:custGeom>
            <a:solidFill>
              <a:srgbClr val="2184A1"/>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8" name="Freeform 234"/>
            <p:cNvSpPr>
              <a:spLocks/>
            </p:cNvSpPr>
            <p:nvPr/>
          </p:nvSpPr>
          <p:spPr bwMode="auto">
            <a:xfrm>
              <a:off x="605" y="2280"/>
              <a:ext cx="34" cy="31"/>
            </a:xfrm>
            <a:custGeom>
              <a:avLst/>
              <a:gdLst/>
              <a:ahLst/>
              <a:cxnLst>
                <a:cxn ang="0">
                  <a:pos x="0" y="74"/>
                </a:cxn>
                <a:cxn ang="0">
                  <a:pos x="76" y="135"/>
                </a:cxn>
                <a:cxn ang="0">
                  <a:pos x="147" y="119"/>
                </a:cxn>
                <a:cxn ang="0">
                  <a:pos x="0" y="0"/>
                </a:cxn>
                <a:cxn ang="0">
                  <a:pos x="0" y="74"/>
                </a:cxn>
              </a:cxnLst>
              <a:rect l="0" t="0" r="r" b="b"/>
              <a:pathLst>
                <a:path w="147" h="135">
                  <a:moveTo>
                    <a:pt x="0" y="74"/>
                  </a:moveTo>
                  <a:cubicBezTo>
                    <a:pt x="35" y="78"/>
                    <a:pt x="64" y="102"/>
                    <a:pt x="76" y="135"/>
                  </a:cubicBezTo>
                  <a:lnTo>
                    <a:pt x="147" y="119"/>
                  </a:lnTo>
                  <a:cubicBezTo>
                    <a:pt x="129" y="54"/>
                    <a:pt x="70" y="5"/>
                    <a:pt x="0" y="0"/>
                  </a:cubicBezTo>
                  <a:lnTo>
                    <a:pt x="0" y="74"/>
                  </a:lnTo>
                  <a:close/>
                </a:path>
              </a:pathLst>
            </a:custGeom>
            <a:solidFill>
              <a:srgbClr val="27D3D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59" name="Freeform 235"/>
            <p:cNvSpPr>
              <a:spLocks/>
            </p:cNvSpPr>
            <p:nvPr/>
          </p:nvSpPr>
          <p:spPr bwMode="auto">
            <a:xfrm>
              <a:off x="566" y="2382"/>
              <a:ext cx="35" cy="67"/>
            </a:xfrm>
            <a:custGeom>
              <a:avLst/>
              <a:gdLst/>
              <a:ahLst/>
              <a:cxnLst>
                <a:cxn ang="0">
                  <a:pos x="52" y="284"/>
                </a:cxn>
                <a:cxn ang="0">
                  <a:pos x="0" y="164"/>
                </a:cxn>
                <a:cxn ang="0">
                  <a:pos x="154" y="0"/>
                </a:cxn>
                <a:cxn ang="0">
                  <a:pos x="154" y="73"/>
                </a:cxn>
                <a:cxn ang="0">
                  <a:pos x="73" y="164"/>
                </a:cxn>
                <a:cxn ang="0">
                  <a:pos x="98" y="227"/>
                </a:cxn>
                <a:cxn ang="0">
                  <a:pos x="52" y="284"/>
                </a:cxn>
              </a:cxnLst>
              <a:rect l="0" t="0" r="r" b="b"/>
              <a:pathLst>
                <a:path w="154" h="284">
                  <a:moveTo>
                    <a:pt x="52" y="284"/>
                  </a:moveTo>
                  <a:cubicBezTo>
                    <a:pt x="20" y="254"/>
                    <a:pt x="0" y="211"/>
                    <a:pt x="0" y="164"/>
                  </a:cubicBezTo>
                  <a:cubicBezTo>
                    <a:pt x="0" y="77"/>
                    <a:pt x="68" y="5"/>
                    <a:pt x="154" y="0"/>
                  </a:cubicBezTo>
                  <a:lnTo>
                    <a:pt x="154" y="73"/>
                  </a:lnTo>
                  <a:cubicBezTo>
                    <a:pt x="108" y="78"/>
                    <a:pt x="73" y="117"/>
                    <a:pt x="73" y="164"/>
                  </a:cubicBezTo>
                  <a:cubicBezTo>
                    <a:pt x="73" y="189"/>
                    <a:pt x="82" y="211"/>
                    <a:pt x="98" y="227"/>
                  </a:cubicBezTo>
                  <a:lnTo>
                    <a:pt x="52" y="284"/>
                  </a:lnTo>
                  <a:close/>
                </a:path>
              </a:pathLst>
            </a:custGeom>
            <a:solidFill>
              <a:srgbClr val="69848F"/>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0" name="Freeform 236"/>
            <p:cNvSpPr>
              <a:spLocks/>
            </p:cNvSpPr>
            <p:nvPr/>
          </p:nvSpPr>
          <p:spPr bwMode="auto">
            <a:xfrm>
              <a:off x="610" y="2415"/>
              <a:ext cx="32" cy="43"/>
            </a:xfrm>
            <a:custGeom>
              <a:avLst/>
              <a:gdLst/>
              <a:ahLst/>
              <a:cxnLst>
                <a:cxn ang="0">
                  <a:pos x="137" y="0"/>
                </a:cxn>
                <a:cxn ang="0">
                  <a:pos x="138" y="24"/>
                </a:cxn>
                <a:cxn ang="0">
                  <a:pos x="13" y="184"/>
                </a:cxn>
                <a:cxn ang="0">
                  <a:pos x="0" y="112"/>
                </a:cxn>
                <a:cxn ang="0">
                  <a:pos x="65" y="24"/>
                </a:cxn>
                <a:cxn ang="0">
                  <a:pos x="65" y="16"/>
                </a:cxn>
                <a:cxn ang="0">
                  <a:pos x="137" y="0"/>
                </a:cxn>
              </a:cxnLst>
              <a:rect l="0" t="0" r="r" b="b"/>
              <a:pathLst>
                <a:path w="138" h="184">
                  <a:moveTo>
                    <a:pt x="137" y="0"/>
                  </a:moveTo>
                  <a:cubicBezTo>
                    <a:pt x="138" y="8"/>
                    <a:pt x="138" y="16"/>
                    <a:pt x="138" y="24"/>
                  </a:cubicBezTo>
                  <a:cubicBezTo>
                    <a:pt x="138" y="101"/>
                    <a:pt x="85" y="166"/>
                    <a:pt x="13" y="184"/>
                  </a:cubicBezTo>
                  <a:lnTo>
                    <a:pt x="0" y="112"/>
                  </a:lnTo>
                  <a:cubicBezTo>
                    <a:pt x="38" y="100"/>
                    <a:pt x="65" y="65"/>
                    <a:pt x="65" y="24"/>
                  </a:cubicBezTo>
                  <a:cubicBezTo>
                    <a:pt x="65" y="21"/>
                    <a:pt x="65" y="18"/>
                    <a:pt x="65" y="16"/>
                  </a:cubicBezTo>
                  <a:lnTo>
                    <a:pt x="137" y="0"/>
                  </a:lnTo>
                  <a:close/>
                </a:path>
              </a:pathLst>
            </a:custGeom>
            <a:solidFill>
              <a:srgbClr val="53676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1" name="Freeform 237"/>
            <p:cNvSpPr>
              <a:spLocks/>
            </p:cNvSpPr>
            <p:nvPr/>
          </p:nvSpPr>
          <p:spPr bwMode="auto">
            <a:xfrm>
              <a:off x="582" y="2439"/>
              <a:ext cx="26" cy="20"/>
            </a:xfrm>
            <a:custGeom>
              <a:avLst/>
              <a:gdLst/>
              <a:ahLst/>
              <a:cxnLst>
                <a:cxn ang="0">
                  <a:pos x="113" y="87"/>
                </a:cxn>
                <a:cxn ang="0">
                  <a:pos x="96" y="88"/>
                </a:cxn>
                <a:cxn ang="0">
                  <a:pos x="0" y="57"/>
                </a:cxn>
                <a:cxn ang="0">
                  <a:pos x="46" y="0"/>
                </a:cxn>
                <a:cxn ang="0">
                  <a:pos x="96" y="15"/>
                </a:cxn>
                <a:cxn ang="0">
                  <a:pos x="101" y="15"/>
                </a:cxn>
                <a:cxn ang="0">
                  <a:pos x="113" y="87"/>
                </a:cxn>
              </a:cxnLst>
              <a:rect l="0" t="0" r="r" b="b"/>
              <a:pathLst>
                <a:path w="113" h="88">
                  <a:moveTo>
                    <a:pt x="113" y="87"/>
                  </a:moveTo>
                  <a:cubicBezTo>
                    <a:pt x="108" y="88"/>
                    <a:pt x="102" y="88"/>
                    <a:pt x="96" y="88"/>
                  </a:cubicBezTo>
                  <a:cubicBezTo>
                    <a:pt x="60" y="88"/>
                    <a:pt x="27" y="76"/>
                    <a:pt x="0" y="57"/>
                  </a:cubicBezTo>
                  <a:lnTo>
                    <a:pt x="46" y="0"/>
                  </a:lnTo>
                  <a:cubicBezTo>
                    <a:pt x="60" y="9"/>
                    <a:pt x="77" y="15"/>
                    <a:pt x="96" y="15"/>
                  </a:cubicBezTo>
                  <a:cubicBezTo>
                    <a:pt x="97" y="15"/>
                    <a:pt x="99" y="15"/>
                    <a:pt x="101" y="15"/>
                  </a:cubicBezTo>
                  <a:lnTo>
                    <a:pt x="113" y="87"/>
                  </a:lnTo>
                  <a:close/>
                </a:path>
              </a:pathLst>
            </a:custGeom>
            <a:solidFill>
              <a:srgbClr val="4D8388"/>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2" name="Freeform 238"/>
            <p:cNvSpPr>
              <a:spLocks/>
            </p:cNvSpPr>
            <p:nvPr/>
          </p:nvSpPr>
          <p:spPr bwMode="auto">
            <a:xfrm>
              <a:off x="606" y="2382"/>
              <a:ext cx="34" cy="32"/>
            </a:xfrm>
            <a:custGeom>
              <a:avLst/>
              <a:gdLst/>
              <a:ahLst/>
              <a:cxnLst>
                <a:cxn ang="0">
                  <a:pos x="0" y="73"/>
                </a:cxn>
                <a:cxn ang="0">
                  <a:pos x="76" y="134"/>
                </a:cxn>
                <a:cxn ang="0">
                  <a:pos x="148" y="119"/>
                </a:cxn>
                <a:cxn ang="0">
                  <a:pos x="0" y="0"/>
                </a:cxn>
                <a:cxn ang="0">
                  <a:pos x="0" y="73"/>
                </a:cxn>
              </a:cxnLst>
              <a:rect l="0" t="0" r="r" b="b"/>
              <a:pathLst>
                <a:path w="148" h="134">
                  <a:moveTo>
                    <a:pt x="0" y="73"/>
                  </a:moveTo>
                  <a:cubicBezTo>
                    <a:pt x="36" y="77"/>
                    <a:pt x="65" y="102"/>
                    <a:pt x="76" y="134"/>
                  </a:cubicBezTo>
                  <a:lnTo>
                    <a:pt x="148" y="119"/>
                  </a:lnTo>
                  <a:cubicBezTo>
                    <a:pt x="129" y="53"/>
                    <a:pt x="71" y="4"/>
                    <a:pt x="0" y="0"/>
                  </a:cubicBezTo>
                  <a:lnTo>
                    <a:pt x="0" y="73"/>
                  </a:lnTo>
                  <a:close/>
                </a:path>
              </a:pathLst>
            </a:custGeom>
            <a:solidFill>
              <a:srgbClr val="4FA09D"/>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63" name="Rectangle 239"/>
            <p:cNvSpPr>
              <a:spLocks noChangeArrowheads="1"/>
            </p:cNvSpPr>
            <p:nvPr/>
          </p:nvSpPr>
          <p:spPr bwMode="auto">
            <a:xfrm>
              <a:off x="357" y="2355"/>
              <a:ext cx="13" cy="104"/>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4" name="Rectangle 240"/>
            <p:cNvSpPr>
              <a:spLocks noChangeArrowheads="1"/>
            </p:cNvSpPr>
            <p:nvPr/>
          </p:nvSpPr>
          <p:spPr bwMode="auto">
            <a:xfrm>
              <a:off x="382" y="2384"/>
              <a:ext cx="12" cy="75"/>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5" name="Rectangle 241"/>
            <p:cNvSpPr>
              <a:spLocks noChangeArrowheads="1"/>
            </p:cNvSpPr>
            <p:nvPr/>
          </p:nvSpPr>
          <p:spPr bwMode="auto">
            <a:xfrm>
              <a:off x="407" y="2333"/>
              <a:ext cx="12" cy="126"/>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6" name="Rectangle 242"/>
            <p:cNvSpPr>
              <a:spLocks noChangeArrowheads="1"/>
            </p:cNvSpPr>
            <p:nvPr/>
          </p:nvSpPr>
          <p:spPr bwMode="auto">
            <a:xfrm>
              <a:off x="431" y="2355"/>
              <a:ext cx="13" cy="104"/>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7" name="Rectangle 243"/>
            <p:cNvSpPr>
              <a:spLocks noChangeArrowheads="1"/>
            </p:cNvSpPr>
            <p:nvPr/>
          </p:nvSpPr>
          <p:spPr bwMode="auto">
            <a:xfrm>
              <a:off x="456" y="2346"/>
              <a:ext cx="12" cy="113"/>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8" name="Rectangle 244"/>
            <p:cNvSpPr>
              <a:spLocks noChangeArrowheads="1"/>
            </p:cNvSpPr>
            <p:nvPr/>
          </p:nvSpPr>
          <p:spPr bwMode="auto">
            <a:xfrm>
              <a:off x="481" y="2332"/>
              <a:ext cx="12" cy="127"/>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69" name="Rectangle 245"/>
            <p:cNvSpPr>
              <a:spLocks noChangeArrowheads="1"/>
            </p:cNvSpPr>
            <p:nvPr/>
          </p:nvSpPr>
          <p:spPr bwMode="auto">
            <a:xfrm>
              <a:off x="505" y="2280"/>
              <a:ext cx="13" cy="179"/>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0" name="Rectangle 246"/>
            <p:cNvSpPr>
              <a:spLocks noChangeArrowheads="1"/>
            </p:cNvSpPr>
            <p:nvPr/>
          </p:nvSpPr>
          <p:spPr bwMode="auto">
            <a:xfrm>
              <a:off x="530" y="2338"/>
              <a:ext cx="12" cy="121"/>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1" name="Rectangle 247"/>
            <p:cNvSpPr>
              <a:spLocks noChangeArrowheads="1"/>
            </p:cNvSpPr>
            <p:nvPr/>
          </p:nvSpPr>
          <p:spPr bwMode="auto">
            <a:xfrm>
              <a:off x="357"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2" name="Rectangle 248"/>
            <p:cNvSpPr>
              <a:spLocks noChangeArrowheads="1"/>
            </p:cNvSpPr>
            <p:nvPr/>
          </p:nvSpPr>
          <p:spPr bwMode="auto">
            <a:xfrm>
              <a:off x="382"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3" name="Rectangle 249"/>
            <p:cNvSpPr>
              <a:spLocks noChangeArrowheads="1"/>
            </p:cNvSpPr>
            <p:nvPr/>
          </p:nvSpPr>
          <p:spPr bwMode="auto">
            <a:xfrm>
              <a:off x="407"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4" name="Rectangle 250"/>
            <p:cNvSpPr>
              <a:spLocks noChangeArrowheads="1"/>
            </p:cNvSpPr>
            <p:nvPr/>
          </p:nvSpPr>
          <p:spPr bwMode="auto">
            <a:xfrm>
              <a:off x="431"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5" name="Rectangle 251"/>
            <p:cNvSpPr>
              <a:spLocks noChangeArrowheads="1"/>
            </p:cNvSpPr>
            <p:nvPr/>
          </p:nvSpPr>
          <p:spPr bwMode="auto">
            <a:xfrm>
              <a:off x="456"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6" name="Rectangle 252"/>
            <p:cNvSpPr>
              <a:spLocks noChangeArrowheads="1"/>
            </p:cNvSpPr>
            <p:nvPr/>
          </p:nvSpPr>
          <p:spPr bwMode="auto">
            <a:xfrm>
              <a:off x="481"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7" name="Rectangle 253"/>
            <p:cNvSpPr>
              <a:spLocks noChangeArrowheads="1"/>
            </p:cNvSpPr>
            <p:nvPr/>
          </p:nvSpPr>
          <p:spPr bwMode="auto">
            <a:xfrm>
              <a:off x="505" y="2384"/>
              <a:ext cx="13"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8" name="Rectangle 254"/>
            <p:cNvSpPr>
              <a:spLocks noChangeArrowheads="1"/>
            </p:cNvSpPr>
            <p:nvPr/>
          </p:nvSpPr>
          <p:spPr bwMode="auto">
            <a:xfrm>
              <a:off x="530" y="2384"/>
              <a:ext cx="12" cy="75"/>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79" name="Freeform 255"/>
            <p:cNvSpPr>
              <a:spLocks/>
            </p:cNvSpPr>
            <p:nvPr/>
          </p:nvSpPr>
          <p:spPr bwMode="auto">
            <a:xfrm>
              <a:off x="97" y="2341"/>
              <a:ext cx="274" cy="331"/>
            </a:xfrm>
            <a:custGeom>
              <a:avLst/>
              <a:gdLst/>
              <a:ahLst/>
              <a:cxnLst>
                <a:cxn ang="0">
                  <a:pos x="80" y="0"/>
                </a:cxn>
                <a:cxn ang="0">
                  <a:pos x="1107" y="0"/>
                </a:cxn>
                <a:cxn ang="0">
                  <a:pos x="1187" y="80"/>
                </a:cxn>
                <a:cxn ang="0">
                  <a:pos x="1187" y="1341"/>
                </a:cxn>
                <a:cxn ang="0">
                  <a:pos x="1107" y="1421"/>
                </a:cxn>
                <a:cxn ang="0">
                  <a:pos x="80" y="1421"/>
                </a:cxn>
                <a:cxn ang="0">
                  <a:pos x="0" y="1341"/>
                </a:cxn>
                <a:cxn ang="0">
                  <a:pos x="0" y="80"/>
                </a:cxn>
                <a:cxn ang="0">
                  <a:pos x="80" y="0"/>
                </a:cxn>
              </a:cxnLst>
              <a:rect l="0" t="0" r="r" b="b"/>
              <a:pathLst>
                <a:path w="1187" h="1421">
                  <a:moveTo>
                    <a:pt x="80" y="0"/>
                  </a:moveTo>
                  <a:lnTo>
                    <a:pt x="1107" y="0"/>
                  </a:lnTo>
                  <a:cubicBezTo>
                    <a:pt x="1151" y="0"/>
                    <a:pt x="1187" y="36"/>
                    <a:pt x="1187" y="80"/>
                  </a:cubicBezTo>
                  <a:lnTo>
                    <a:pt x="1187" y="1341"/>
                  </a:lnTo>
                  <a:cubicBezTo>
                    <a:pt x="1187" y="1385"/>
                    <a:pt x="1151" y="1421"/>
                    <a:pt x="1107" y="1421"/>
                  </a:cubicBezTo>
                  <a:lnTo>
                    <a:pt x="80" y="1421"/>
                  </a:lnTo>
                  <a:cubicBezTo>
                    <a:pt x="36" y="1421"/>
                    <a:pt x="0" y="1385"/>
                    <a:pt x="0" y="1341"/>
                  </a:cubicBezTo>
                  <a:lnTo>
                    <a:pt x="0" y="80"/>
                  </a:lnTo>
                  <a:cubicBezTo>
                    <a:pt x="0" y="36"/>
                    <a:pt x="36" y="0"/>
                    <a:pt x="80" y="0"/>
                  </a:cubicBezTo>
                  <a:close/>
                </a:path>
              </a:pathLst>
            </a:custGeom>
            <a:solidFill>
              <a:srgbClr val="30394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0" name="Freeform 256"/>
            <p:cNvSpPr>
              <a:spLocks/>
            </p:cNvSpPr>
            <p:nvPr/>
          </p:nvSpPr>
          <p:spPr bwMode="auto">
            <a:xfrm>
              <a:off x="97" y="2353"/>
              <a:ext cx="274" cy="93"/>
            </a:xfrm>
            <a:custGeom>
              <a:avLst/>
              <a:gdLst/>
              <a:ahLst/>
              <a:cxnLst>
                <a:cxn ang="0">
                  <a:pos x="80" y="0"/>
                </a:cxn>
                <a:cxn ang="0">
                  <a:pos x="1107" y="0"/>
                </a:cxn>
                <a:cxn ang="0">
                  <a:pos x="1187" y="81"/>
                </a:cxn>
                <a:cxn ang="0">
                  <a:pos x="1187" y="399"/>
                </a:cxn>
                <a:cxn ang="0">
                  <a:pos x="0" y="399"/>
                </a:cxn>
                <a:cxn ang="0">
                  <a:pos x="0" y="81"/>
                </a:cxn>
                <a:cxn ang="0">
                  <a:pos x="80" y="0"/>
                </a:cxn>
              </a:cxnLst>
              <a:rect l="0" t="0" r="r" b="b"/>
              <a:pathLst>
                <a:path w="1187" h="399">
                  <a:moveTo>
                    <a:pt x="80" y="0"/>
                  </a:moveTo>
                  <a:lnTo>
                    <a:pt x="1107" y="0"/>
                  </a:lnTo>
                  <a:cubicBezTo>
                    <a:pt x="1151" y="0"/>
                    <a:pt x="1187" y="36"/>
                    <a:pt x="1187" y="81"/>
                  </a:cubicBezTo>
                  <a:lnTo>
                    <a:pt x="1187" y="399"/>
                  </a:lnTo>
                  <a:lnTo>
                    <a:pt x="0" y="399"/>
                  </a:lnTo>
                  <a:lnTo>
                    <a:pt x="0" y="81"/>
                  </a:lnTo>
                  <a:cubicBezTo>
                    <a:pt x="0" y="36"/>
                    <a:pt x="36" y="0"/>
                    <a:pt x="80" y="0"/>
                  </a:cubicBezTo>
                  <a:close/>
                </a:path>
              </a:pathLst>
            </a:custGeom>
            <a:solidFill>
              <a:srgbClr val="768199"/>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1" name="Rectangle 257"/>
            <p:cNvSpPr>
              <a:spLocks noChangeArrowheads="1"/>
            </p:cNvSpPr>
            <p:nvPr/>
          </p:nvSpPr>
          <p:spPr bwMode="auto">
            <a:xfrm>
              <a:off x="122" y="2373"/>
              <a:ext cx="221" cy="58"/>
            </a:xfrm>
            <a:prstGeom prst="rect">
              <a:avLst/>
            </a:prstGeom>
            <a:solidFill>
              <a:srgbClr val="00ADB4"/>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2" name="Rectangle 258"/>
            <p:cNvSpPr>
              <a:spLocks noChangeArrowheads="1"/>
            </p:cNvSpPr>
            <p:nvPr/>
          </p:nvSpPr>
          <p:spPr bwMode="auto">
            <a:xfrm>
              <a:off x="132" y="2381"/>
              <a:ext cx="211" cy="50"/>
            </a:xfrm>
            <a:prstGeom prst="rect">
              <a:avLst/>
            </a:prstGeom>
            <a:solidFill>
              <a:srgbClr val="35EC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3" name="Freeform 259"/>
            <p:cNvSpPr>
              <a:spLocks/>
            </p:cNvSpPr>
            <p:nvPr/>
          </p:nvSpPr>
          <p:spPr bwMode="auto">
            <a:xfrm>
              <a:off x="120"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4" name="Rectangle 260"/>
            <p:cNvSpPr>
              <a:spLocks noChangeArrowheads="1"/>
            </p:cNvSpPr>
            <p:nvPr/>
          </p:nvSpPr>
          <p:spPr bwMode="auto">
            <a:xfrm>
              <a:off x="122"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5" name="Freeform 261"/>
            <p:cNvSpPr>
              <a:spLocks noEditPoints="1"/>
            </p:cNvSpPr>
            <p:nvPr/>
          </p:nvSpPr>
          <p:spPr bwMode="auto">
            <a:xfrm>
              <a:off x="120"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6" name="Rectangle 262"/>
            <p:cNvSpPr>
              <a:spLocks noChangeArrowheads="1"/>
            </p:cNvSpPr>
            <p:nvPr/>
          </p:nvSpPr>
          <p:spPr bwMode="auto">
            <a:xfrm>
              <a:off x="122"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7" name="Freeform 263"/>
            <p:cNvSpPr>
              <a:spLocks noEditPoints="1"/>
            </p:cNvSpPr>
            <p:nvPr/>
          </p:nvSpPr>
          <p:spPr bwMode="auto">
            <a:xfrm>
              <a:off x="120"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88" name="Rectangle 264"/>
            <p:cNvSpPr>
              <a:spLocks noChangeArrowheads="1"/>
            </p:cNvSpPr>
            <p:nvPr/>
          </p:nvSpPr>
          <p:spPr bwMode="auto">
            <a:xfrm>
              <a:off x="122" y="2610"/>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89" name="Freeform 265"/>
            <p:cNvSpPr>
              <a:spLocks noEditPoints="1"/>
            </p:cNvSpPr>
            <p:nvPr/>
          </p:nvSpPr>
          <p:spPr bwMode="auto">
            <a:xfrm>
              <a:off x="120" y="2608"/>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0" name="Freeform 266"/>
            <p:cNvSpPr>
              <a:spLocks/>
            </p:cNvSpPr>
            <p:nvPr/>
          </p:nvSpPr>
          <p:spPr bwMode="auto">
            <a:xfrm>
              <a:off x="179"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path>
              </a:pathLst>
            </a:custGeom>
            <a:solidFill>
              <a:srgbClr val="00ADB4"/>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1" name="Rectangle 267"/>
            <p:cNvSpPr>
              <a:spLocks noChangeArrowheads="1"/>
            </p:cNvSpPr>
            <p:nvPr/>
          </p:nvSpPr>
          <p:spPr bwMode="auto">
            <a:xfrm>
              <a:off x="181"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2" name="Freeform 268"/>
            <p:cNvSpPr>
              <a:spLocks noEditPoints="1"/>
            </p:cNvSpPr>
            <p:nvPr/>
          </p:nvSpPr>
          <p:spPr bwMode="auto">
            <a:xfrm>
              <a:off x="179"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3" name="Rectangle 269"/>
            <p:cNvSpPr>
              <a:spLocks noChangeArrowheads="1"/>
            </p:cNvSpPr>
            <p:nvPr/>
          </p:nvSpPr>
          <p:spPr bwMode="auto">
            <a:xfrm>
              <a:off x="181"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4" name="Freeform 270"/>
            <p:cNvSpPr>
              <a:spLocks noEditPoints="1"/>
            </p:cNvSpPr>
            <p:nvPr/>
          </p:nvSpPr>
          <p:spPr bwMode="auto">
            <a:xfrm>
              <a:off x="179"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5" name="Rectangle 271"/>
            <p:cNvSpPr>
              <a:spLocks noChangeArrowheads="1"/>
            </p:cNvSpPr>
            <p:nvPr/>
          </p:nvSpPr>
          <p:spPr bwMode="auto">
            <a:xfrm>
              <a:off x="181" y="2610"/>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6" name="Freeform 272"/>
            <p:cNvSpPr>
              <a:spLocks noEditPoints="1"/>
            </p:cNvSpPr>
            <p:nvPr/>
          </p:nvSpPr>
          <p:spPr bwMode="auto">
            <a:xfrm>
              <a:off x="179" y="2608"/>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7" name="Rectangle 273"/>
            <p:cNvSpPr>
              <a:spLocks noChangeArrowheads="1"/>
            </p:cNvSpPr>
            <p:nvPr/>
          </p:nvSpPr>
          <p:spPr bwMode="auto">
            <a:xfrm>
              <a:off x="239" y="2469"/>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298" name="Freeform 274"/>
            <p:cNvSpPr>
              <a:spLocks noEditPoints="1"/>
            </p:cNvSpPr>
            <p:nvPr/>
          </p:nvSpPr>
          <p:spPr bwMode="auto">
            <a:xfrm>
              <a:off x="237" y="2467"/>
              <a:ext cx="50" cy="38"/>
            </a:xfrm>
            <a:custGeom>
              <a:avLst/>
              <a:gdLst/>
              <a:ahLst/>
              <a:cxnLst>
                <a:cxn ang="0">
                  <a:pos x="9" y="0"/>
                </a:cxn>
                <a:cxn ang="0">
                  <a:pos x="10" y="0"/>
                </a:cxn>
                <a:cxn ang="0">
                  <a:pos x="206" y="0"/>
                </a:cxn>
                <a:cxn ang="0">
                  <a:pos x="215" y="9"/>
                </a:cxn>
                <a:cxn ang="0">
                  <a:pos x="215" y="9"/>
                </a:cxn>
                <a:cxn ang="0">
                  <a:pos x="215" y="153"/>
                </a:cxn>
                <a:cxn ang="0">
                  <a:pos x="206" y="162"/>
                </a:cxn>
                <a:cxn ang="0">
                  <a:pos x="205" y="162"/>
                </a:cxn>
                <a:cxn ang="0">
                  <a:pos x="9" y="162"/>
                </a:cxn>
                <a:cxn ang="0">
                  <a:pos x="0" y="153"/>
                </a:cxn>
                <a:cxn ang="0">
                  <a:pos x="0" y="153"/>
                </a:cxn>
                <a:cxn ang="0">
                  <a:pos x="0" y="9"/>
                </a:cxn>
                <a:cxn ang="0">
                  <a:pos x="9" y="0"/>
                </a:cxn>
                <a:cxn ang="0">
                  <a:pos x="197" y="18"/>
                </a:cxn>
                <a:cxn ang="0">
                  <a:pos x="18" y="18"/>
                </a:cxn>
                <a:cxn ang="0">
                  <a:pos x="18" y="144"/>
                </a:cxn>
                <a:cxn ang="0">
                  <a:pos x="197" y="144"/>
                </a:cxn>
                <a:cxn ang="0">
                  <a:pos x="197" y="18"/>
                </a:cxn>
              </a:cxnLst>
              <a:rect l="0" t="0" r="r" b="b"/>
              <a:pathLst>
                <a:path w="215" h="162">
                  <a:moveTo>
                    <a:pt x="9" y="0"/>
                  </a:moveTo>
                  <a:lnTo>
                    <a:pt x="10" y="0"/>
                  </a:lnTo>
                  <a:lnTo>
                    <a:pt x="206" y="0"/>
                  </a:lnTo>
                  <a:cubicBezTo>
                    <a:pt x="211" y="0"/>
                    <a:pt x="215" y="4"/>
                    <a:pt x="215" y="9"/>
                  </a:cubicBezTo>
                  <a:lnTo>
                    <a:pt x="215" y="9"/>
                  </a:lnTo>
                  <a:lnTo>
                    <a:pt x="215" y="153"/>
                  </a:lnTo>
                  <a:cubicBezTo>
                    <a:pt x="215" y="158"/>
                    <a:pt x="211" y="162"/>
                    <a:pt x="206" y="162"/>
                  </a:cubicBezTo>
                  <a:lnTo>
                    <a:pt x="205" y="162"/>
                  </a:lnTo>
                  <a:lnTo>
                    <a:pt x="9" y="162"/>
                  </a:lnTo>
                  <a:cubicBezTo>
                    <a:pt x="4" y="162"/>
                    <a:pt x="0" y="158"/>
                    <a:pt x="0" y="153"/>
                  </a:cubicBezTo>
                  <a:lnTo>
                    <a:pt x="0" y="153"/>
                  </a:lnTo>
                  <a:lnTo>
                    <a:pt x="0" y="9"/>
                  </a:lnTo>
                  <a:cubicBezTo>
                    <a:pt x="0" y="4"/>
                    <a:pt x="4" y="0"/>
                    <a:pt x="9" y="0"/>
                  </a:cubicBezTo>
                  <a:close/>
                  <a:moveTo>
                    <a:pt x="197" y="18"/>
                  </a:moveTo>
                  <a:lnTo>
                    <a:pt x="18" y="18"/>
                  </a:lnTo>
                  <a:lnTo>
                    <a:pt x="18" y="144"/>
                  </a:lnTo>
                  <a:lnTo>
                    <a:pt x="197" y="144"/>
                  </a:lnTo>
                  <a:lnTo>
                    <a:pt x="197"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299" name="Rectangle 275"/>
            <p:cNvSpPr>
              <a:spLocks noChangeArrowheads="1"/>
            </p:cNvSpPr>
            <p:nvPr/>
          </p:nvSpPr>
          <p:spPr bwMode="auto">
            <a:xfrm>
              <a:off x="239" y="2516"/>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0" name="Freeform 276"/>
            <p:cNvSpPr>
              <a:spLocks noEditPoints="1"/>
            </p:cNvSpPr>
            <p:nvPr/>
          </p:nvSpPr>
          <p:spPr bwMode="auto">
            <a:xfrm>
              <a:off x="237" y="2514"/>
              <a:ext cx="50" cy="38"/>
            </a:xfrm>
            <a:custGeom>
              <a:avLst/>
              <a:gdLst/>
              <a:ahLst/>
              <a:cxnLst>
                <a:cxn ang="0">
                  <a:pos x="9" y="0"/>
                </a:cxn>
                <a:cxn ang="0">
                  <a:pos x="10" y="0"/>
                </a:cxn>
                <a:cxn ang="0">
                  <a:pos x="206" y="0"/>
                </a:cxn>
                <a:cxn ang="0">
                  <a:pos x="215" y="10"/>
                </a:cxn>
                <a:cxn ang="0">
                  <a:pos x="215" y="10"/>
                </a:cxn>
                <a:cxn ang="0">
                  <a:pos x="215" y="154"/>
                </a:cxn>
                <a:cxn ang="0">
                  <a:pos x="206" y="163"/>
                </a:cxn>
                <a:cxn ang="0">
                  <a:pos x="205" y="163"/>
                </a:cxn>
                <a:cxn ang="0">
                  <a:pos x="9" y="163"/>
                </a:cxn>
                <a:cxn ang="0">
                  <a:pos x="0" y="154"/>
                </a:cxn>
                <a:cxn ang="0">
                  <a:pos x="0" y="153"/>
                </a:cxn>
                <a:cxn ang="0">
                  <a:pos x="0" y="10"/>
                </a:cxn>
                <a:cxn ang="0">
                  <a:pos x="9" y="0"/>
                </a:cxn>
                <a:cxn ang="0">
                  <a:pos x="197" y="19"/>
                </a:cxn>
                <a:cxn ang="0">
                  <a:pos x="18" y="19"/>
                </a:cxn>
                <a:cxn ang="0">
                  <a:pos x="18" y="145"/>
                </a:cxn>
                <a:cxn ang="0">
                  <a:pos x="197" y="145"/>
                </a:cxn>
                <a:cxn ang="0">
                  <a:pos x="197" y="19"/>
                </a:cxn>
              </a:cxnLst>
              <a:rect l="0" t="0" r="r" b="b"/>
              <a:pathLst>
                <a:path w="215" h="163">
                  <a:moveTo>
                    <a:pt x="9" y="0"/>
                  </a:moveTo>
                  <a:lnTo>
                    <a:pt x="10" y="0"/>
                  </a:lnTo>
                  <a:lnTo>
                    <a:pt x="206" y="0"/>
                  </a:lnTo>
                  <a:cubicBezTo>
                    <a:pt x="211" y="0"/>
                    <a:pt x="215" y="5"/>
                    <a:pt x="215" y="10"/>
                  </a:cubicBezTo>
                  <a:lnTo>
                    <a:pt x="215" y="10"/>
                  </a:lnTo>
                  <a:lnTo>
                    <a:pt x="215" y="154"/>
                  </a:lnTo>
                  <a:cubicBezTo>
                    <a:pt x="215" y="159"/>
                    <a:pt x="211" y="163"/>
                    <a:pt x="206" y="163"/>
                  </a:cubicBezTo>
                  <a:lnTo>
                    <a:pt x="205" y="163"/>
                  </a:lnTo>
                  <a:lnTo>
                    <a:pt x="9" y="163"/>
                  </a:lnTo>
                  <a:cubicBezTo>
                    <a:pt x="4" y="163"/>
                    <a:pt x="0" y="159"/>
                    <a:pt x="0" y="154"/>
                  </a:cubicBezTo>
                  <a:lnTo>
                    <a:pt x="0" y="153"/>
                  </a:lnTo>
                  <a:lnTo>
                    <a:pt x="0" y="10"/>
                  </a:lnTo>
                  <a:cubicBezTo>
                    <a:pt x="0" y="5"/>
                    <a:pt x="4" y="0"/>
                    <a:pt x="9" y="0"/>
                  </a:cubicBezTo>
                  <a:close/>
                  <a:moveTo>
                    <a:pt x="197" y="19"/>
                  </a:moveTo>
                  <a:lnTo>
                    <a:pt x="18" y="19"/>
                  </a:lnTo>
                  <a:lnTo>
                    <a:pt x="18" y="145"/>
                  </a:lnTo>
                  <a:lnTo>
                    <a:pt x="197" y="145"/>
                  </a:lnTo>
                  <a:lnTo>
                    <a:pt x="197"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1" name="Rectangle 277"/>
            <p:cNvSpPr>
              <a:spLocks noChangeArrowheads="1"/>
            </p:cNvSpPr>
            <p:nvPr/>
          </p:nvSpPr>
          <p:spPr bwMode="auto">
            <a:xfrm>
              <a:off x="239" y="2563"/>
              <a:ext cx="46"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2" name="Freeform 278"/>
            <p:cNvSpPr>
              <a:spLocks noEditPoints="1"/>
            </p:cNvSpPr>
            <p:nvPr/>
          </p:nvSpPr>
          <p:spPr bwMode="auto">
            <a:xfrm>
              <a:off x="237" y="2561"/>
              <a:ext cx="50" cy="38"/>
            </a:xfrm>
            <a:custGeom>
              <a:avLst/>
              <a:gdLst/>
              <a:ahLst/>
              <a:cxnLst>
                <a:cxn ang="0">
                  <a:pos x="9" y="0"/>
                </a:cxn>
                <a:cxn ang="0">
                  <a:pos x="10" y="0"/>
                </a:cxn>
                <a:cxn ang="0">
                  <a:pos x="206" y="0"/>
                </a:cxn>
                <a:cxn ang="0">
                  <a:pos x="215" y="9"/>
                </a:cxn>
                <a:cxn ang="0">
                  <a:pos x="215" y="10"/>
                </a:cxn>
                <a:cxn ang="0">
                  <a:pos x="215" y="154"/>
                </a:cxn>
                <a:cxn ang="0">
                  <a:pos x="206" y="163"/>
                </a:cxn>
                <a:cxn ang="0">
                  <a:pos x="205" y="163"/>
                </a:cxn>
                <a:cxn ang="0">
                  <a:pos x="9" y="163"/>
                </a:cxn>
                <a:cxn ang="0">
                  <a:pos x="0" y="154"/>
                </a:cxn>
                <a:cxn ang="0">
                  <a:pos x="0" y="153"/>
                </a:cxn>
                <a:cxn ang="0">
                  <a:pos x="0" y="9"/>
                </a:cxn>
                <a:cxn ang="0">
                  <a:pos x="9" y="0"/>
                </a:cxn>
                <a:cxn ang="0">
                  <a:pos x="197" y="19"/>
                </a:cxn>
                <a:cxn ang="0">
                  <a:pos x="18" y="19"/>
                </a:cxn>
                <a:cxn ang="0">
                  <a:pos x="18" y="145"/>
                </a:cxn>
                <a:cxn ang="0">
                  <a:pos x="197" y="145"/>
                </a:cxn>
                <a:cxn ang="0">
                  <a:pos x="197" y="19"/>
                </a:cxn>
              </a:cxnLst>
              <a:rect l="0" t="0" r="r" b="b"/>
              <a:pathLst>
                <a:path w="215" h="163">
                  <a:moveTo>
                    <a:pt x="9" y="0"/>
                  </a:moveTo>
                  <a:lnTo>
                    <a:pt x="10" y="0"/>
                  </a:lnTo>
                  <a:lnTo>
                    <a:pt x="206" y="0"/>
                  </a:lnTo>
                  <a:cubicBezTo>
                    <a:pt x="211" y="0"/>
                    <a:pt x="215" y="4"/>
                    <a:pt x="215" y="9"/>
                  </a:cubicBezTo>
                  <a:lnTo>
                    <a:pt x="215" y="10"/>
                  </a:lnTo>
                  <a:lnTo>
                    <a:pt x="215" y="154"/>
                  </a:lnTo>
                  <a:cubicBezTo>
                    <a:pt x="215" y="159"/>
                    <a:pt x="211" y="163"/>
                    <a:pt x="206" y="163"/>
                  </a:cubicBezTo>
                  <a:lnTo>
                    <a:pt x="205" y="163"/>
                  </a:lnTo>
                  <a:lnTo>
                    <a:pt x="9" y="163"/>
                  </a:lnTo>
                  <a:cubicBezTo>
                    <a:pt x="4" y="163"/>
                    <a:pt x="0" y="159"/>
                    <a:pt x="0" y="154"/>
                  </a:cubicBezTo>
                  <a:lnTo>
                    <a:pt x="0" y="153"/>
                  </a:lnTo>
                  <a:lnTo>
                    <a:pt x="0" y="9"/>
                  </a:lnTo>
                  <a:cubicBezTo>
                    <a:pt x="0" y="4"/>
                    <a:pt x="4" y="0"/>
                    <a:pt x="9" y="0"/>
                  </a:cubicBezTo>
                  <a:close/>
                  <a:moveTo>
                    <a:pt x="197" y="19"/>
                  </a:moveTo>
                  <a:lnTo>
                    <a:pt x="18" y="19"/>
                  </a:lnTo>
                  <a:lnTo>
                    <a:pt x="18" y="145"/>
                  </a:lnTo>
                  <a:lnTo>
                    <a:pt x="197" y="145"/>
                  </a:lnTo>
                  <a:lnTo>
                    <a:pt x="197"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3" name="Rectangle 279"/>
            <p:cNvSpPr>
              <a:spLocks noChangeArrowheads="1"/>
            </p:cNvSpPr>
            <p:nvPr/>
          </p:nvSpPr>
          <p:spPr bwMode="auto">
            <a:xfrm>
              <a:off x="298" y="2469"/>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4" name="Freeform 280"/>
            <p:cNvSpPr>
              <a:spLocks noEditPoints="1"/>
            </p:cNvSpPr>
            <p:nvPr/>
          </p:nvSpPr>
          <p:spPr bwMode="auto">
            <a:xfrm>
              <a:off x="296" y="2467"/>
              <a:ext cx="49" cy="38"/>
            </a:xfrm>
            <a:custGeom>
              <a:avLst/>
              <a:gdLst/>
              <a:ahLst/>
              <a:cxnLst>
                <a:cxn ang="0">
                  <a:pos x="9" y="0"/>
                </a:cxn>
                <a:cxn ang="0">
                  <a:pos x="9" y="0"/>
                </a:cxn>
                <a:cxn ang="0">
                  <a:pos x="205" y="0"/>
                </a:cxn>
                <a:cxn ang="0">
                  <a:pos x="214" y="9"/>
                </a:cxn>
                <a:cxn ang="0">
                  <a:pos x="214" y="9"/>
                </a:cxn>
                <a:cxn ang="0">
                  <a:pos x="214" y="153"/>
                </a:cxn>
                <a:cxn ang="0">
                  <a:pos x="205" y="162"/>
                </a:cxn>
                <a:cxn ang="0">
                  <a:pos x="205" y="162"/>
                </a:cxn>
                <a:cxn ang="0">
                  <a:pos x="9" y="162"/>
                </a:cxn>
                <a:cxn ang="0">
                  <a:pos x="0" y="153"/>
                </a:cxn>
                <a:cxn ang="0">
                  <a:pos x="0" y="153"/>
                </a:cxn>
                <a:cxn ang="0">
                  <a:pos x="0" y="9"/>
                </a:cxn>
                <a:cxn ang="0">
                  <a:pos x="9" y="0"/>
                </a:cxn>
                <a:cxn ang="0">
                  <a:pos x="196" y="18"/>
                </a:cxn>
                <a:cxn ang="0">
                  <a:pos x="18" y="18"/>
                </a:cxn>
                <a:cxn ang="0">
                  <a:pos x="18" y="144"/>
                </a:cxn>
                <a:cxn ang="0">
                  <a:pos x="196" y="144"/>
                </a:cxn>
                <a:cxn ang="0">
                  <a:pos x="196" y="18"/>
                </a:cxn>
              </a:cxnLst>
              <a:rect l="0" t="0" r="r" b="b"/>
              <a:pathLst>
                <a:path w="214" h="162">
                  <a:moveTo>
                    <a:pt x="9" y="0"/>
                  </a:moveTo>
                  <a:lnTo>
                    <a:pt x="9" y="0"/>
                  </a:lnTo>
                  <a:lnTo>
                    <a:pt x="205" y="0"/>
                  </a:lnTo>
                  <a:cubicBezTo>
                    <a:pt x="210" y="0"/>
                    <a:pt x="214" y="4"/>
                    <a:pt x="214" y="9"/>
                  </a:cubicBezTo>
                  <a:lnTo>
                    <a:pt x="214" y="9"/>
                  </a:lnTo>
                  <a:lnTo>
                    <a:pt x="214" y="153"/>
                  </a:lnTo>
                  <a:cubicBezTo>
                    <a:pt x="214" y="158"/>
                    <a:pt x="210" y="162"/>
                    <a:pt x="205" y="162"/>
                  </a:cubicBezTo>
                  <a:lnTo>
                    <a:pt x="205" y="162"/>
                  </a:lnTo>
                  <a:lnTo>
                    <a:pt x="9" y="162"/>
                  </a:lnTo>
                  <a:cubicBezTo>
                    <a:pt x="4" y="162"/>
                    <a:pt x="0" y="158"/>
                    <a:pt x="0" y="153"/>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5" name="Rectangle 281"/>
            <p:cNvSpPr>
              <a:spLocks noChangeArrowheads="1"/>
            </p:cNvSpPr>
            <p:nvPr/>
          </p:nvSpPr>
          <p:spPr bwMode="auto">
            <a:xfrm>
              <a:off x="298" y="2516"/>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6" name="Freeform 282"/>
            <p:cNvSpPr>
              <a:spLocks noEditPoints="1"/>
            </p:cNvSpPr>
            <p:nvPr/>
          </p:nvSpPr>
          <p:spPr bwMode="auto">
            <a:xfrm>
              <a:off x="296" y="2514"/>
              <a:ext cx="49" cy="38"/>
            </a:xfrm>
            <a:custGeom>
              <a:avLst/>
              <a:gdLst/>
              <a:ahLst/>
              <a:cxnLst>
                <a:cxn ang="0">
                  <a:pos x="9" y="0"/>
                </a:cxn>
                <a:cxn ang="0">
                  <a:pos x="9" y="0"/>
                </a:cxn>
                <a:cxn ang="0">
                  <a:pos x="205" y="0"/>
                </a:cxn>
                <a:cxn ang="0">
                  <a:pos x="214" y="10"/>
                </a:cxn>
                <a:cxn ang="0">
                  <a:pos x="214" y="10"/>
                </a:cxn>
                <a:cxn ang="0">
                  <a:pos x="214" y="154"/>
                </a:cxn>
                <a:cxn ang="0">
                  <a:pos x="205" y="163"/>
                </a:cxn>
                <a:cxn ang="0">
                  <a:pos x="205" y="163"/>
                </a:cxn>
                <a:cxn ang="0">
                  <a:pos x="9" y="163"/>
                </a:cxn>
                <a:cxn ang="0">
                  <a:pos x="0" y="154"/>
                </a:cxn>
                <a:cxn ang="0">
                  <a:pos x="0" y="153"/>
                </a:cxn>
                <a:cxn ang="0">
                  <a:pos x="0" y="10"/>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5"/>
                    <a:pt x="214" y="10"/>
                  </a:cubicBezTo>
                  <a:lnTo>
                    <a:pt x="214" y="10"/>
                  </a:lnTo>
                  <a:lnTo>
                    <a:pt x="214" y="154"/>
                  </a:lnTo>
                  <a:cubicBezTo>
                    <a:pt x="214" y="159"/>
                    <a:pt x="210" y="163"/>
                    <a:pt x="205" y="163"/>
                  </a:cubicBezTo>
                  <a:lnTo>
                    <a:pt x="205" y="163"/>
                  </a:ln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7" name="Rectangle 283"/>
            <p:cNvSpPr>
              <a:spLocks noChangeArrowheads="1"/>
            </p:cNvSpPr>
            <p:nvPr/>
          </p:nvSpPr>
          <p:spPr bwMode="auto">
            <a:xfrm>
              <a:off x="298" y="2563"/>
              <a:ext cx="45" cy="34"/>
            </a:xfrm>
            <a:prstGeom prst="rect">
              <a:avLst/>
            </a:prstGeom>
            <a:solidFill>
              <a:srgbClr val="A9C5F5"/>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08" name="Freeform 284"/>
            <p:cNvSpPr>
              <a:spLocks noEditPoints="1"/>
            </p:cNvSpPr>
            <p:nvPr/>
          </p:nvSpPr>
          <p:spPr bwMode="auto">
            <a:xfrm>
              <a:off x="296" y="2561"/>
              <a:ext cx="49" cy="38"/>
            </a:xfrm>
            <a:custGeom>
              <a:avLst/>
              <a:gdLst/>
              <a:ahLst/>
              <a:cxnLst>
                <a:cxn ang="0">
                  <a:pos x="9" y="0"/>
                </a:cxn>
                <a:cxn ang="0">
                  <a:pos x="9" y="0"/>
                </a:cxn>
                <a:cxn ang="0">
                  <a:pos x="205" y="0"/>
                </a:cxn>
                <a:cxn ang="0">
                  <a:pos x="214" y="9"/>
                </a:cxn>
                <a:cxn ang="0">
                  <a:pos x="214" y="10"/>
                </a:cxn>
                <a:cxn ang="0">
                  <a:pos x="214" y="154"/>
                </a:cxn>
                <a:cxn ang="0">
                  <a:pos x="205" y="163"/>
                </a:cxn>
                <a:cxn ang="0">
                  <a:pos x="205" y="163"/>
                </a:cxn>
                <a:cxn ang="0">
                  <a:pos x="9" y="163"/>
                </a:cxn>
                <a:cxn ang="0">
                  <a:pos x="0" y="154"/>
                </a:cxn>
                <a:cxn ang="0">
                  <a:pos x="0" y="153"/>
                </a:cxn>
                <a:cxn ang="0">
                  <a:pos x="0" y="9"/>
                </a:cxn>
                <a:cxn ang="0">
                  <a:pos x="9" y="0"/>
                </a:cxn>
                <a:cxn ang="0">
                  <a:pos x="196" y="19"/>
                </a:cxn>
                <a:cxn ang="0">
                  <a:pos x="18" y="19"/>
                </a:cxn>
                <a:cxn ang="0">
                  <a:pos x="18" y="145"/>
                </a:cxn>
                <a:cxn ang="0">
                  <a:pos x="196" y="145"/>
                </a:cxn>
                <a:cxn ang="0">
                  <a:pos x="196" y="19"/>
                </a:cxn>
              </a:cxnLst>
              <a:rect l="0" t="0" r="r" b="b"/>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205" y="163"/>
                  </a:ln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09" name="Freeform 285"/>
            <p:cNvSpPr>
              <a:spLocks/>
            </p:cNvSpPr>
            <p:nvPr/>
          </p:nvSpPr>
          <p:spPr bwMode="auto">
            <a:xfrm>
              <a:off x="237" y="2608"/>
              <a:ext cx="108" cy="38"/>
            </a:xfrm>
            <a:custGeom>
              <a:avLst/>
              <a:gdLst/>
              <a:ahLst/>
              <a:cxnLst>
                <a:cxn ang="0">
                  <a:pos x="9" y="0"/>
                </a:cxn>
                <a:cxn ang="0">
                  <a:pos x="10" y="0"/>
                </a:cxn>
                <a:cxn ang="0">
                  <a:pos x="460" y="0"/>
                </a:cxn>
                <a:cxn ang="0">
                  <a:pos x="469" y="9"/>
                </a:cxn>
                <a:cxn ang="0">
                  <a:pos x="469" y="10"/>
                </a:cxn>
                <a:cxn ang="0">
                  <a:pos x="469" y="154"/>
                </a:cxn>
                <a:cxn ang="0">
                  <a:pos x="460" y="163"/>
                </a:cxn>
                <a:cxn ang="0">
                  <a:pos x="460" y="163"/>
                </a:cxn>
                <a:cxn ang="0">
                  <a:pos x="9" y="163"/>
                </a:cxn>
                <a:cxn ang="0">
                  <a:pos x="0" y="154"/>
                </a:cxn>
                <a:cxn ang="0">
                  <a:pos x="0" y="153"/>
                </a:cxn>
                <a:cxn ang="0">
                  <a:pos x="0" y="9"/>
                </a:cxn>
                <a:cxn ang="0">
                  <a:pos x="9" y="0"/>
                </a:cxn>
              </a:cxnLst>
              <a:rect l="0" t="0" r="r" b="b"/>
              <a:pathLst>
                <a:path w="469" h="163">
                  <a:moveTo>
                    <a:pt x="9" y="0"/>
                  </a:moveTo>
                  <a:lnTo>
                    <a:pt x="10" y="0"/>
                  </a:lnTo>
                  <a:lnTo>
                    <a:pt x="460" y="0"/>
                  </a:lnTo>
                  <a:cubicBezTo>
                    <a:pt x="465" y="0"/>
                    <a:pt x="469" y="4"/>
                    <a:pt x="469" y="9"/>
                  </a:cubicBezTo>
                  <a:lnTo>
                    <a:pt x="469" y="10"/>
                  </a:lnTo>
                  <a:lnTo>
                    <a:pt x="469" y="154"/>
                  </a:lnTo>
                  <a:cubicBezTo>
                    <a:pt x="469" y="159"/>
                    <a:pt x="465" y="163"/>
                    <a:pt x="460" y="163"/>
                  </a:cubicBezTo>
                  <a:lnTo>
                    <a:pt x="460" y="163"/>
                  </a:lnTo>
                  <a:lnTo>
                    <a:pt x="9" y="163"/>
                  </a:lnTo>
                  <a:cubicBezTo>
                    <a:pt x="4" y="163"/>
                    <a:pt x="0" y="159"/>
                    <a:pt x="0" y="154"/>
                  </a:cubicBezTo>
                  <a:lnTo>
                    <a:pt x="0" y="153"/>
                  </a:lnTo>
                  <a:lnTo>
                    <a:pt x="0" y="9"/>
                  </a:lnTo>
                  <a:cubicBezTo>
                    <a:pt x="0" y="4"/>
                    <a:pt x="4" y="0"/>
                    <a:pt x="9" y="0"/>
                  </a:cubicBezTo>
                  <a:close/>
                </a:path>
              </a:pathLst>
            </a:custGeom>
            <a:solidFill>
              <a:srgbClr val="EF753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10" name="Rectangle 286"/>
            <p:cNvSpPr>
              <a:spLocks noChangeArrowheads="1"/>
            </p:cNvSpPr>
            <p:nvPr/>
          </p:nvSpPr>
          <p:spPr bwMode="auto">
            <a:xfrm>
              <a:off x="616" y="2555"/>
              <a:ext cx="279" cy="88"/>
            </a:xfrm>
            <a:prstGeom prst="rect">
              <a:avLst/>
            </a:prstGeom>
            <a:solidFill>
              <a:srgbClr val="F4AB4C"/>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1" name="Rectangle 287"/>
            <p:cNvSpPr>
              <a:spLocks noChangeArrowheads="1"/>
            </p:cNvSpPr>
            <p:nvPr/>
          </p:nvSpPr>
          <p:spPr bwMode="auto">
            <a:xfrm>
              <a:off x="837" y="2643"/>
              <a:ext cx="36" cy="29"/>
            </a:xfrm>
            <a:prstGeom prst="rect">
              <a:avLst/>
            </a:prstGeom>
            <a:solidFill>
              <a:srgbClr val="000A9E"/>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2" name="Rectangle 288"/>
            <p:cNvSpPr>
              <a:spLocks noChangeArrowheads="1"/>
            </p:cNvSpPr>
            <p:nvPr/>
          </p:nvSpPr>
          <p:spPr bwMode="auto">
            <a:xfrm>
              <a:off x="638" y="2643"/>
              <a:ext cx="36" cy="29"/>
            </a:xfrm>
            <a:prstGeom prst="rect">
              <a:avLst/>
            </a:prstGeom>
            <a:solidFill>
              <a:srgbClr val="2184A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3" name="Rectangle 289"/>
            <p:cNvSpPr>
              <a:spLocks noChangeArrowheads="1"/>
            </p:cNvSpPr>
            <p:nvPr/>
          </p:nvSpPr>
          <p:spPr bwMode="auto">
            <a:xfrm>
              <a:off x="702" y="2531"/>
              <a:ext cx="107" cy="24"/>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4" name="Rectangle 290"/>
            <p:cNvSpPr>
              <a:spLocks noChangeArrowheads="1"/>
            </p:cNvSpPr>
            <p:nvPr/>
          </p:nvSpPr>
          <p:spPr bwMode="auto">
            <a:xfrm>
              <a:off x="727" y="2492"/>
              <a:ext cx="58" cy="39"/>
            </a:xfrm>
            <a:prstGeom prst="rect">
              <a:avLst/>
            </a:prstGeom>
            <a:solidFill>
              <a:srgbClr val="2184A1"/>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5" name="Freeform 291"/>
            <p:cNvSpPr>
              <a:spLocks/>
            </p:cNvSpPr>
            <p:nvPr/>
          </p:nvSpPr>
          <p:spPr bwMode="auto">
            <a:xfrm>
              <a:off x="707" y="2164"/>
              <a:ext cx="97" cy="271"/>
            </a:xfrm>
            <a:custGeom>
              <a:avLst/>
              <a:gdLst/>
              <a:ahLst/>
              <a:cxnLst>
                <a:cxn ang="0">
                  <a:pos x="419" y="0"/>
                </a:cxn>
                <a:cxn ang="0">
                  <a:pos x="419" y="952"/>
                </a:cxn>
                <a:cxn ang="0">
                  <a:pos x="357" y="1100"/>
                </a:cxn>
                <a:cxn ang="0">
                  <a:pos x="357" y="1100"/>
                </a:cxn>
                <a:cxn ang="0">
                  <a:pos x="209" y="1162"/>
                </a:cxn>
                <a:cxn ang="0">
                  <a:pos x="209" y="1162"/>
                </a:cxn>
                <a:cxn ang="0">
                  <a:pos x="61" y="1100"/>
                </a:cxn>
                <a:cxn ang="0">
                  <a:pos x="61" y="1100"/>
                </a:cxn>
                <a:cxn ang="0">
                  <a:pos x="0" y="952"/>
                </a:cxn>
                <a:cxn ang="0">
                  <a:pos x="0" y="0"/>
                </a:cxn>
                <a:cxn ang="0">
                  <a:pos x="86" y="0"/>
                </a:cxn>
                <a:cxn ang="0">
                  <a:pos x="86" y="952"/>
                </a:cxn>
                <a:cxn ang="0">
                  <a:pos x="122" y="1039"/>
                </a:cxn>
                <a:cxn ang="0">
                  <a:pos x="122" y="1039"/>
                </a:cxn>
                <a:cxn ang="0">
                  <a:pos x="209" y="1075"/>
                </a:cxn>
                <a:cxn ang="0">
                  <a:pos x="209" y="1075"/>
                </a:cxn>
                <a:cxn ang="0">
                  <a:pos x="296" y="1039"/>
                </a:cxn>
                <a:cxn ang="0">
                  <a:pos x="296" y="1039"/>
                </a:cxn>
                <a:cxn ang="0">
                  <a:pos x="333" y="952"/>
                </a:cxn>
                <a:cxn ang="0">
                  <a:pos x="333" y="0"/>
                </a:cxn>
                <a:cxn ang="0">
                  <a:pos x="419" y="0"/>
                </a:cxn>
              </a:cxnLst>
              <a:rect l="0" t="0" r="r" b="b"/>
              <a:pathLst>
                <a:path w="419" h="1162">
                  <a:moveTo>
                    <a:pt x="419" y="0"/>
                  </a:moveTo>
                  <a:lnTo>
                    <a:pt x="419" y="952"/>
                  </a:lnTo>
                  <a:cubicBezTo>
                    <a:pt x="419" y="1009"/>
                    <a:pt x="395" y="1062"/>
                    <a:pt x="357" y="1100"/>
                  </a:cubicBezTo>
                  <a:lnTo>
                    <a:pt x="357" y="1100"/>
                  </a:lnTo>
                  <a:cubicBezTo>
                    <a:pt x="319" y="1138"/>
                    <a:pt x="267" y="1162"/>
                    <a:pt x="209" y="1162"/>
                  </a:cubicBezTo>
                  <a:lnTo>
                    <a:pt x="209" y="1162"/>
                  </a:lnTo>
                  <a:cubicBezTo>
                    <a:pt x="152" y="1162"/>
                    <a:pt x="99" y="1138"/>
                    <a:pt x="61" y="1100"/>
                  </a:cubicBezTo>
                  <a:lnTo>
                    <a:pt x="61" y="1100"/>
                  </a:lnTo>
                  <a:cubicBezTo>
                    <a:pt x="23" y="1062"/>
                    <a:pt x="0" y="1009"/>
                    <a:pt x="0" y="952"/>
                  </a:cubicBezTo>
                  <a:lnTo>
                    <a:pt x="0" y="0"/>
                  </a:lnTo>
                  <a:lnTo>
                    <a:pt x="86" y="0"/>
                  </a:lnTo>
                  <a:lnTo>
                    <a:pt x="86" y="952"/>
                  </a:lnTo>
                  <a:cubicBezTo>
                    <a:pt x="86" y="986"/>
                    <a:pt x="100" y="1017"/>
                    <a:pt x="122" y="1039"/>
                  </a:cubicBezTo>
                  <a:lnTo>
                    <a:pt x="122" y="1039"/>
                  </a:lnTo>
                  <a:cubicBezTo>
                    <a:pt x="145" y="1061"/>
                    <a:pt x="175" y="1075"/>
                    <a:pt x="209" y="1075"/>
                  </a:cubicBezTo>
                  <a:lnTo>
                    <a:pt x="209" y="1075"/>
                  </a:lnTo>
                  <a:cubicBezTo>
                    <a:pt x="243" y="1075"/>
                    <a:pt x="274" y="1061"/>
                    <a:pt x="296" y="1039"/>
                  </a:cubicBezTo>
                  <a:lnTo>
                    <a:pt x="296" y="1039"/>
                  </a:lnTo>
                  <a:cubicBezTo>
                    <a:pt x="319" y="1017"/>
                    <a:pt x="333" y="986"/>
                    <a:pt x="333" y="952"/>
                  </a:cubicBezTo>
                  <a:lnTo>
                    <a:pt x="333" y="0"/>
                  </a:lnTo>
                  <a:lnTo>
                    <a:pt x="419" y="0"/>
                  </a:lnTo>
                  <a:close/>
                </a:path>
              </a:pathLst>
            </a:custGeom>
            <a:solidFill>
              <a:srgbClr val="E7F1F2"/>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16" name="Rectangle 292"/>
            <p:cNvSpPr>
              <a:spLocks noChangeArrowheads="1"/>
            </p:cNvSpPr>
            <p:nvPr/>
          </p:nvSpPr>
          <p:spPr bwMode="auto">
            <a:xfrm>
              <a:off x="746" y="2424"/>
              <a:ext cx="20" cy="68"/>
            </a:xfrm>
            <a:prstGeom prst="rect">
              <a:avLst/>
            </a:prstGeom>
            <a:solidFill>
              <a:srgbClr val="E7F1F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7" name="Rectangle 293"/>
            <p:cNvSpPr>
              <a:spLocks noChangeArrowheads="1"/>
            </p:cNvSpPr>
            <p:nvPr/>
          </p:nvSpPr>
          <p:spPr bwMode="auto">
            <a:xfrm>
              <a:off x="756" y="2555"/>
              <a:ext cx="139" cy="88"/>
            </a:xfrm>
            <a:prstGeom prst="rect">
              <a:avLst/>
            </a:prstGeom>
            <a:solidFill>
              <a:srgbClr val="EF7532"/>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8" name="Rectangle 294"/>
            <p:cNvSpPr>
              <a:spLocks noChangeArrowheads="1"/>
            </p:cNvSpPr>
            <p:nvPr/>
          </p:nvSpPr>
          <p:spPr bwMode="auto">
            <a:xfrm>
              <a:off x="837" y="2643"/>
              <a:ext cx="36" cy="29"/>
            </a:xfrm>
            <a:prstGeom prst="rect">
              <a:avLst/>
            </a:prstGeom>
            <a:solidFill>
              <a:srgbClr val="046887"/>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19" name="Rectangle 295"/>
            <p:cNvSpPr>
              <a:spLocks noChangeArrowheads="1"/>
            </p:cNvSpPr>
            <p:nvPr/>
          </p:nvSpPr>
          <p:spPr bwMode="auto">
            <a:xfrm>
              <a:off x="756" y="2531"/>
              <a:ext cx="53" cy="24"/>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20" name="Rectangle 296"/>
            <p:cNvSpPr>
              <a:spLocks noChangeArrowheads="1"/>
            </p:cNvSpPr>
            <p:nvPr/>
          </p:nvSpPr>
          <p:spPr bwMode="auto">
            <a:xfrm>
              <a:off x="756" y="2492"/>
              <a:ext cx="29" cy="39"/>
            </a:xfrm>
            <a:prstGeom prst="rect">
              <a:avLst/>
            </a:prstGeom>
            <a:solidFill>
              <a:srgbClr val="046887"/>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sp>
          <p:nvSpPr>
            <p:cNvPr id="1321" name="Freeform 297"/>
            <p:cNvSpPr>
              <a:spLocks/>
            </p:cNvSpPr>
            <p:nvPr/>
          </p:nvSpPr>
          <p:spPr bwMode="auto">
            <a:xfrm>
              <a:off x="756" y="2164"/>
              <a:ext cx="48" cy="271"/>
            </a:xfrm>
            <a:custGeom>
              <a:avLst/>
              <a:gdLst/>
              <a:ahLst/>
              <a:cxnLst>
                <a:cxn ang="0">
                  <a:pos x="210" y="0"/>
                </a:cxn>
                <a:cxn ang="0">
                  <a:pos x="210" y="952"/>
                </a:cxn>
                <a:cxn ang="0">
                  <a:pos x="148" y="1100"/>
                </a:cxn>
                <a:cxn ang="0">
                  <a:pos x="148" y="1100"/>
                </a:cxn>
                <a:cxn ang="0">
                  <a:pos x="0" y="1162"/>
                </a:cxn>
                <a:cxn ang="0">
                  <a:pos x="0" y="1161"/>
                </a:cxn>
                <a:cxn ang="0">
                  <a:pos x="0" y="1075"/>
                </a:cxn>
                <a:cxn ang="0">
                  <a:pos x="0" y="1075"/>
                </a:cxn>
                <a:cxn ang="0">
                  <a:pos x="87" y="1039"/>
                </a:cxn>
                <a:cxn ang="0">
                  <a:pos x="88" y="1039"/>
                </a:cxn>
                <a:cxn ang="0">
                  <a:pos x="124" y="952"/>
                </a:cxn>
                <a:cxn ang="0">
                  <a:pos x="124" y="0"/>
                </a:cxn>
                <a:cxn ang="0">
                  <a:pos x="210" y="0"/>
                </a:cxn>
              </a:cxnLst>
              <a:rect l="0" t="0" r="r" b="b"/>
              <a:pathLst>
                <a:path w="210" h="1162">
                  <a:moveTo>
                    <a:pt x="210" y="0"/>
                  </a:moveTo>
                  <a:lnTo>
                    <a:pt x="210" y="952"/>
                  </a:lnTo>
                  <a:cubicBezTo>
                    <a:pt x="210" y="1009"/>
                    <a:pt x="186" y="1062"/>
                    <a:pt x="148" y="1100"/>
                  </a:cubicBezTo>
                  <a:lnTo>
                    <a:pt x="148" y="1100"/>
                  </a:lnTo>
                  <a:cubicBezTo>
                    <a:pt x="110" y="1138"/>
                    <a:pt x="58" y="1162"/>
                    <a:pt x="0" y="1162"/>
                  </a:cubicBezTo>
                  <a:lnTo>
                    <a:pt x="0" y="1161"/>
                  </a:lnTo>
                  <a:lnTo>
                    <a:pt x="0" y="1075"/>
                  </a:lnTo>
                  <a:lnTo>
                    <a:pt x="0" y="1075"/>
                  </a:lnTo>
                  <a:cubicBezTo>
                    <a:pt x="34" y="1075"/>
                    <a:pt x="65" y="1061"/>
                    <a:pt x="87" y="1039"/>
                  </a:cubicBezTo>
                  <a:lnTo>
                    <a:pt x="88" y="1039"/>
                  </a:lnTo>
                  <a:cubicBezTo>
                    <a:pt x="110" y="1017"/>
                    <a:pt x="124" y="986"/>
                    <a:pt x="124" y="952"/>
                  </a:cubicBezTo>
                  <a:lnTo>
                    <a:pt x="124" y="0"/>
                  </a:lnTo>
                  <a:lnTo>
                    <a:pt x="210" y="0"/>
                  </a:lnTo>
                  <a:close/>
                </a:path>
              </a:pathLst>
            </a:custGeom>
            <a:solidFill>
              <a:srgbClr val="D9E8EB"/>
            </a:solidFill>
            <a:ln w="9525">
              <a:noFill/>
              <a:round/>
              <a:headEnd/>
              <a:tailEnd/>
            </a:ln>
          </p:spPr>
          <p:txBody>
            <a:bodyPr vert="horz" wrap="square" lIns="68580" tIns="34290" rIns="68580" bIns="34290" numCol="1" anchor="t" anchorCtr="0" compatLnSpc="1">
              <a:prstTxWarp prst="textNoShape">
                <a:avLst/>
              </a:prstTxWarp>
            </a:bodyPr>
            <a:lstStyle/>
            <a:p>
              <a:endParaRPr lang="ru-RU"/>
            </a:p>
          </p:txBody>
        </p:sp>
        <p:sp>
          <p:nvSpPr>
            <p:cNvPr id="1322" name="Rectangle 298"/>
            <p:cNvSpPr>
              <a:spLocks noChangeArrowheads="1"/>
            </p:cNvSpPr>
            <p:nvPr/>
          </p:nvSpPr>
          <p:spPr bwMode="auto">
            <a:xfrm>
              <a:off x="756" y="2424"/>
              <a:ext cx="10" cy="68"/>
            </a:xfrm>
            <a:prstGeom prst="rect">
              <a:avLst/>
            </a:prstGeom>
            <a:solidFill>
              <a:srgbClr val="D9E8EB"/>
            </a:solidFill>
            <a:ln w="9525">
              <a:noFill/>
              <a:miter lim="800000"/>
              <a:headEnd/>
              <a:tailEnd/>
            </a:ln>
          </p:spPr>
          <p:txBody>
            <a:bodyPr vert="horz" wrap="square" lIns="68580" tIns="34290" rIns="68580" bIns="34290" numCol="1" anchor="t" anchorCtr="0" compatLnSpc="1">
              <a:prstTxWarp prst="textNoShape">
                <a:avLst/>
              </a:prstTxWarp>
            </a:bodyPr>
            <a:lstStyle/>
            <a:p>
              <a:endParaRPr lang="ru-RU"/>
            </a:p>
          </p:txBody>
        </p:sp>
      </p:grpSp>
      <p:pic>
        <p:nvPicPr>
          <p:cNvPr id="350" name="Рисунок 349" descr="004.emf"/>
          <p:cNvPicPr>
            <a:picLocks noChangeAspect="1"/>
          </p:cNvPicPr>
          <p:nvPr/>
        </p:nvPicPr>
        <p:blipFill>
          <a:blip r:embed="rId3" cstate="print"/>
          <a:stretch>
            <a:fillRect/>
          </a:stretch>
        </p:blipFill>
        <p:spPr>
          <a:xfrm>
            <a:off x="221396" y="5815220"/>
            <a:ext cx="1461078" cy="702413"/>
          </a:xfrm>
          <a:prstGeom prst="rect">
            <a:avLst/>
          </a:prstGeom>
        </p:spPr>
      </p:pic>
    </p:spTree>
    <p:extLst>
      <p:ext uri="{BB962C8B-B14F-4D97-AF65-F5344CB8AC3E}">
        <p14:creationId xmlns:p14="http://schemas.microsoft.com/office/powerpoint/2010/main" val="287531822"/>
      </p:ext>
    </p:extLst>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13292</TotalTime>
  <Words>3793</Words>
  <Application>Microsoft Office PowerPoint</Application>
  <PresentationFormat>Произвольный</PresentationFormat>
  <Paragraphs>469</Paragraphs>
  <Slides>51</Slides>
  <Notes>39</Notes>
  <HiddenSlides>4</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51</vt:i4>
      </vt:variant>
    </vt:vector>
  </HeadingPairs>
  <TitlesOfParts>
    <vt:vector size="53" baseType="lpstr">
      <vt:lpstr>La mente</vt:lpstr>
      <vt:lpstr>Диаграмма Microsoft Excel</vt:lpstr>
      <vt:lpstr>Презентация PowerPoint</vt:lpstr>
      <vt:lpstr>Основания для оптимизма</vt:lpstr>
      <vt:lpstr>   Из указа Президента России от 7 мая 2018 года: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 </vt:lpstr>
      <vt:lpstr>Презентация PowerPoint</vt:lpstr>
      <vt:lpstr>Функциональная грамотность  (определение 1)</vt:lpstr>
      <vt:lpstr>Функциональная грамотность  (определение 2)</vt:lpstr>
      <vt:lpstr>Функциональная грамотность (определение 3)</vt:lpstr>
      <vt:lpstr>Функциональная грамотность (определение 4)</vt:lpstr>
      <vt:lpstr>Презентация PowerPoint</vt:lpstr>
      <vt:lpstr>Приоритетное направление в обеспечении конкурентоспособности российского образования –  повышение эффективности</vt:lpstr>
      <vt:lpstr>Презентация PowerPoint</vt:lpstr>
      <vt:lpstr>Презентация PowerPoint</vt:lpstr>
      <vt:lpstr>Основные положения проекта</vt:lpstr>
      <vt:lpstr>Презентация PowerPoint</vt:lpstr>
      <vt:lpstr>Основные этапы мониторинга формирования и оценки функциональной грамотности</vt:lpstr>
      <vt:lpstr>Этапы проведения мониторинга</vt:lpstr>
      <vt:lpstr>Презентация PowerPoint</vt:lpstr>
      <vt:lpstr>Основные направления формирования функциональной грамотности, разрабатываемые в рамках проекта </vt:lpstr>
      <vt:lpstr>Особенности заданий для оценки функциональной грамотности</vt:lpstr>
      <vt:lpstr>Основные критерии отбора заданий для формирования и оценки функциональной грамотности</vt:lpstr>
      <vt:lpstr>Презентация PowerPoint</vt:lpstr>
      <vt:lpstr>Пример «Тормозной путь». 7 класс</vt:lpstr>
      <vt:lpstr>Формирование МГ. Что  делать? </vt:lpstr>
      <vt:lpstr>  ЧИТАТЕЛЬСКАЯ ГРАМОТНОСТЬ</vt:lpstr>
      <vt:lpstr>Оценка читательской грамотности (исследование PISA)</vt:lpstr>
      <vt:lpstr>Оценка читательской грамотности (Мониторинг формирования функциональной грамотности)</vt:lpstr>
      <vt:lpstr>Требования к текстам :</vt:lpstr>
      <vt:lpstr>Презентация PowerPoint</vt:lpstr>
      <vt:lpstr>У наших 4-классников спрашивают то, чему их не учат.          И они отвечают!</vt:lpstr>
      <vt:lpstr>Первые результаты апробации</vt:lpstr>
      <vt:lpstr>Презентация PowerPoint</vt:lpstr>
      <vt:lpstr>Презентация PowerPoint</vt:lpstr>
      <vt:lpstr>Презентация PowerPoint</vt:lpstr>
      <vt:lpstr>Презентация PowerPoint</vt:lpstr>
      <vt:lpstr>Глобальные компетенции</vt:lpstr>
      <vt:lpstr>Определение глобальной компетентности</vt:lpstr>
      <vt:lpstr>Глобальные компетенции как особый компонент в системе функциональной грамотности</vt:lpstr>
      <vt:lpstr>Презентация PowerPoint</vt:lpstr>
      <vt:lpstr>Креативное мышление: понятие</vt:lpstr>
      <vt:lpstr>КДР ЧГ-6 и ЕНГ-8</vt:lpstr>
      <vt:lpstr>КДР ЧГ-4 и ЧГ-6</vt:lpstr>
      <vt:lpstr>Презентация PowerPoint</vt:lpstr>
      <vt:lpstr>КДР ЧГ-6</vt:lpstr>
      <vt:lpstr>Сравнительный анализ ВПР  2017-2018/2018-2019</vt:lpstr>
      <vt:lpstr>Соответствие отметок по журналу</vt:lpstr>
      <vt:lpstr>Соответствие отметок по журналу</vt:lpstr>
      <vt:lpstr>Соответствие отметок по журналу</vt:lpstr>
      <vt:lpstr>Соответствие отметок по журналу</vt:lpstr>
      <vt:lpstr>Трудности педагогов</vt:lpstr>
      <vt:lpstr>Появятся ли учителя и уроки критического мышления, взаимодействия или любознательности?</vt:lpstr>
      <vt:lpstr>Вопросы для размышления: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 Baranova</dc:creator>
  <cp:lastModifiedBy>Емельянова</cp:lastModifiedBy>
  <cp:revision>452</cp:revision>
  <dcterms:created xsi:type="dcterms:W3CDTF">2016-12-10T16:25:45Z</dcterms:created>
  <dcterms:modified xsi:type="dcterms:W3CDTF">2020-03-23T07:44:42Z</dcterms:modified>
</cp:coreProperties>
</file>