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456" r:id="rId2"/>
    <p:sldId id="594" r:id="rId3"/>
    <p:sldId id="571" r:id="rId4"/>
    <p:sldId id="565" r:id="rId5"/>
    <p:sldId id="598" r:id="rId6"/>
    <p:sldId id="599" r:id="rId7"/>
    <p:sldId id="600" r:id="rId8"/>
    <p:sldId id="602" r:id="rId9"/>
    <p:sldId id="603" r:id="rId10"/>
    <p:sldId id="605" r:id="rId11"/>
    <p:sldId id="609" r:id="rId12"/>
    <p:sldId id="610" r:id="rId13"/>
    <p:sldId id="615" r:id="rId14"/>
    <p:sldId id="612" r:id="rId15"/>
    <p:sldId id="613" r:id="rId16"/>
    <p:sldId id="614" r:id="rId17"/>
    <p:sldId id="572" r:id="rId1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70">
          <p15:clr>
            <a:srgbClr val="A4A3A4"/>
          </p15:clr>
        </p15:guide>
        <p15:guide id="2" pos="231">
          <p15:clr>
            <a:srgbClr val="A4A3A4"/>
          </p15:clr>
        </p15:guide>
        <p15:guide id="3" pos="55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80421" autoAdjust="0"/>
  </p:normalViewPr>
  <p:slideViewPr>
    <p:cSldViewPr snapToGrid="0">
      <p:cViewPr varScale="1">
        <p:scale>
          <a:sx n="58" d="100"/>
          <a:sy n="58" d="100"/>
        </p:scale>
        <p:origin x="-870" y="-84"/>
      </p:cViewPr>
      <p:guideLst>
        <p:guide orient="horz" pos="870"/>
        <p:guide pos="231"/>
        <p:guide pos="55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48EE-F4EE-47FA-902B-F031E3F562C4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3FDF-7468-4B67-B36A-072DF1C88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38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7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Сразу сказать, что ряд слайдов я</a:t>
            </a:r>
            <a:r>
              <a:rPr lang="ru-RU" baseline="0" dirty="0" smtClean="0"/>
              <a:t> буду пролистывать. Они для того, кто будет еще раз смотреть.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565CC-5929-4E3D-AEEB-4B1D35424C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4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Практически пролистываем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565CC-5929-4E3D-AEEB-4B1D35424C1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04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можно вспомнить задачу АПС, где мы говорили</a:t>
            </a:r>
            <a:r>
              <a:rPr lang="ru-RU" baseline="0" dirty="0" smtClean="0"/>
              <a:t> про согласование регионального инварианта образовательных результатов.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565CC-5929-4E3D-AEEB-4B1D35424C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6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7E37AD-F06B-4291-833F-AA98EBBB5C70}" type="slidenum">
              <a:rPr lang="en-AU"/>
              <a:pPr/>
              <a:t>12</a:t>
            </a:fld>
            <a:endParaRPr lang="en-A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13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42C68F-5021-400E-9B7D-3B4DD33E88AE}" type="slidenum">
              <a:rPr lang="en-AU"/>
              <a:pPr/>
              <a:t>13</a:t>
            </a:fld>
            <a:endParaRPr lang="en-A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677863"/>
            <a:ext cx="4594225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20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Группа 66"/>
          <p:cNvGrpSpPr/>
          <p:nvPr userDrawn="1"/>
        </p:nvGrpSpPr>
        <p:grpSpPr>
          <a:xfrm>
            <a:off x="-6350" y="112713"/>
            <a:ext cx="9150350" cy="3713162"/>
            <a:chOff x="-6350" y="112713"/>
            <a:chExt cx="9150350" cy="371316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352425"/>
              <a:ext cx="9144000" cy="2276475"/>
            </a:xfrm>
            <a:prstGeom prst="rect">
              <a:avLst/>
            </a:prstGeom>
            <a:solidFill>
              <a:srgbClr val="E95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5" name="Рисунок 65" descr="2.tif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1575" y="1595438"/>
              <a:ext cx="3465513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 userDrawn="1"/>
          </p:nvSpPr>
          <p:spPr>
            <a:xfrm rot="16200000">
              <a:off x="4137819" y="2056607"/>
              <a:ext cx="71437" cy="3467100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-6350" y="1309688"/>
              <a:ext cx="2319338" cy="1484312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5210175" y="1185863"/>
              <a:ext cx="3933825" cy="1493837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 rot="16200000">
              <a:off x="4126706" y="-1535906"/>
              <a:ext cx="71438" cy="3708400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 rot="16200000">
              <a:off x="2143125" y="2865438"/>
              <a:ext cx="168275" cy="171450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" name="Group 4"/>
            <p:cNvGrpSpPr>
              <a:grpSpLocks noChangeAspect="1"/>
            </p:cNvGrpSpPr>
            <p:nvPr userDrawn="1"/>
          </p:nvGrpSpPr>
          <p:grpSpPr bwMode="auto">
            <a:xfrm>
              <a:off x="266700" y="512763"/>
              <a:ext cx="1443038" cy="1855787"/>
              <a:chOff x="1816" y="774"/>
              <a:chExt cx="777" cy="999"/>
            </a:xfrm>
          </p:grpSpPr>
          <p:sp>
            <p:nvSpPr>
              <p:cNvPr id="17" name="Freeform 5"/>
              <p:cNvSpPr>
                <a:spLocks/>
              </p:cNvSpPr>
              <p:nvPr userDrawn="1"/>
            </p:nvSpPr>
            <p:spPr bwMode="auto">
              <a:xfrm>
                <a:off x="2516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6"/>
              <p:cNvSpPr>
                <a:spLocks/>
              </p:cNvSpPr>
              <p:nvPr userDrawn="1"/>
            </p:nvSpPr>
            <p:spPr bwMode="auto">
              <a:xfrm>
                <a:off x="2417" y="1445"/>
                <a:ext cx="96" cy="103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7"/>
              <p:cNvSpPr>
                <a:spLocks/>
              </p:cNvSpPr>
              <p:nvPr userDrawn="1"/>
            </p:nvSpPr>
            <p:spPr bwMode="auto">
              <a:xfrm>
                <a:off x="2336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2231" y="1445"/>
                <a:ext cx="89" cy="103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9"/>
              <p:cNvSpPr>
                <a:spLocks/>
              </p:cNvSpPr>
              <p:nvPr userDrawn="1"/>
            </p:nvSpPr>
            <p:spPr bwMode="auto">
              <a:xfrm>
                <a:off x="2137" y="1445"/>
                <a:ext cx="77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10"/>
              <p:cNvSpPr>
                <a:spLocks/>
              </p:cNvSpPr>
              <p:nvPr userDrawn="1"/>
            </p:nvSpPr>
            <p:spPr bwMode="auto">
              <a:xfrm>
                <a:off x="2040" y="1443"/>
                <a:ext cx="89" cy="106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11"/>
              <p:cNvSpPr>
                <a:spLocks/>
              </p:cNvSpPr>
              <p:nvPr userDrawn="1"/>
            </p:nvSpPr>
            <p:spPr bwMode="auto">
              <a:xfrm>
                <a:off x="1932" y="1445"/>
                <a:ext cx="89" cy="103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12"/>
              <p:cNvSpPr>
                <a:spLocks/>
              </p:cNvSpPr>
              <p:nvPr userDrawn="1"/>
            </p:nvSpPr>
            <p:spPr bwMode="auto">
              <a:xfrm>
                <a:off x="1816" y="1445"/>
                <a:ext cx="89" cy="103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13"/>
              <p:cNvSpPr>
                <a:spLocks/>
              </p:cNvSpPr>
              <p:nvPr userDrawn="1"/>
            </p:nvSpPr>
            <p:spPr bwMode="auto">
              <a:xfrm>
                <a:off x="2536" y="1706"/>
                <a:ext cx="56" cy="62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4"/>
              <p:cNvSpPr>
                <a:spLocks/>
              </p:cNvSpPr>
              <p:nvPr userDrawn="1"/>
            </p:nvSpPr>
            <p:spPr bwMode="auto">
              <a:xfrm>
                <a:off x="2464" y="1706"/>
                <a:ext cx="56" cy="62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5"/>
              <p:cNvSpPr>
                <a:spLocks/>
              </p:cNvSpPr>
              <p:nvPr userDrawn="1"/>
            </p:nvSpPr>
            <p:spPr bwMode="auto">
              <a:xfrm>
                <a:off x="2392" y="1706"/>
                <a:ext cx="60" cy="67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6"/>
              <p:cNvSpPr>
                <a:spLocks noEditPoints="1"/>
              </p:cNvSpPr>
              <p:nvPr userDrawn="1"/>
            </p:nvSpPr>
            <p:spPr bwMode="auto">
              <a:xfrm>
                <a:off x="2324" y="1704"/>
                <a:ext cx="59" cy="65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7"/>
              <p:cNvSpPr>
                <a:spLocks/>
              </p:cNvSpPr>
              <p:nvPr userDrawn="1"/>
            </p:nvSpPr>
            <p:spPr bwMode="auto">
              <a:xfrm>
                <a:off x="2276" y="1706"/>
                <a:ext cx="46" cy="62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8"/>
              <p:cNvSpPr>
                <a:spLocks/>
              </p:cNvSpPr>
              <p:nvPr userDrawn="1"/>
            </p:nvSpPr>
            <p:spPr bwMode="auto">
              <a:xfrm>
                <a:off x="2203" y="1706"/>
                <a:ext cx="56" cy="62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9"/>
              <p:cNvSpPr>
                <a:spLocks noEditPoints="1"/>
              </p:cNvSpPr>
              <p:nvPr userDrawn="1"/>
            </p:nvSpPr>
            <p:spPr bwMode="auto">
              <a:xfrm>
                <a:off x="2117" y="1706"/>
                <a:ext cx="74" cy="62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0"/>
              <p:cNvSpPr>
                <a:spLocks/>
              </p:cNvSpPr>
              <p:nvPr userDrawn="1"/>
            </p:nvSpPr>
            <p:spPr bwMode="auto">
              <a:xfrm>
                <a:off x="2049" y="1706"/>
                <a:ext cx="55" cy="62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21"/>
              <p:cNvSpPr>
                <a:spLocks/>
              </p:cNvSpPr>
              <p:nvPr userDrawn="1"/>
            </p:nvSpPr>
            <p:spPr bwMode="auto">
              <a:xfrm>
                <a:off x="1981" y="1706"/>
                <a:ext cx="59" cy="62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2"/>
              <p:cNvSpPr>
                <a:spLocks noEditPoints="1"/>
              </p:cNvSpPr>
              <p:nvPr userDrawn="1"/>
            </p:nvSpPr>
            <p:spPr bwMode="auto">
              <a:xfrm>
                <a:off x="1921" y="1704"/>
                <a:ext cx="59" cy="65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3"/>
              <p:cNvSpPr>
                <a:spLocks noEditPoints="1"/>
              </p:cNvSpPr>
              <p:nvPr userDrawn="1"/>
            </p:nvSpPr>
            <p:spPr bwMode="auto">
              <a:xfrm>
                <a:off x="1874" y="1706"/>
                <a:ext cx="41" cy="62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24"/>
              <p:cNvSpPr>
                <a:spLocks/>
              </p:cNvSpPr>
              <p:nvPr userDrawn="1"/>
            </p:nvSpPr>
            <p:spPr bwMode="auto">
              <a:xfrm>
                <a:off x="1817" y="1706"/>
                <a:ext cx="47" cy="62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25"/>
              <p:cNvSpPr>
                <a:spLocks/>
              </p:cNvSpPr>
              <p:nvPr userDrawn="1"/>
            </p:nvSpPr>
            <p:spPr bwMode="auto">
              <a:xfrm>
                <a:off x="2527" y="1325"/>
                <a:ext cx="38" cy="9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6"/>
              <p:cNvSpPr>
                <a:spLocks/>
              </p:cNvSpPr>
              <p:nvPr userDrawn="1"/>
            </p:nvSpPr>
            <p:spPr bwMode="auto">
              <a:xfrm>
                <a:off x="2518" y="1336"/>
                <a:ext cx="56" cy="64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27"/>
              <p:cNvSpPr>
                <a:spLocks/>
              </p:cNvSpPr>
              <p:nvPr userDrawn="1"/>
            </p:nvSpPr>
            <p:spPr bwMode="auto">
              <a:xfrm>
                <a:off x="2446" y="1336"/>
                <a:ext cx="55" cy="64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8"/>
              <p:cNvSpPr>
                <a:spLocks/>
              </p:cNvSpPr>
              <p:nvPr userDrawn="1"/>
            </p:nvSpPr>
            <p:spPr bwMode="auto">
              <a:xfrm>
                <a:off x="2389" y="1336"/>
                <a:ext cx="46" cy="64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9"/>
              <p:cNvSpPr>
                <a:spLocks/>
              </p:cNvSpPr>
              <p:nvPr userDrawn="1"/>
            </p:nvSpPr>
            <p:spPr bwMode="auto">
              <a:xfrm>
                <a:off x="2322" y="1335"/>
                <a:ext cx="55" cy="68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30"/>
              <p:cNvSpPr>
                <a:spLocks noEditPoints="1"/>
              </p:cNvSpPr>
              <p:nvPr userDrawn="1"/>
            </p:nvSpPr>
            <p:spPr bwMode="auto">
              <a:xfrm>
                <a:off x="2274" y="1336"/>
                <a:ext cx="40" cy="64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31"/>
              <p:cNvSpPr>
                <a:spLocks noEditPoints="1"/>
              </p:cNvSpPr>
              <p:nvPr userDrawn="1"/>
            </p:nvSpPr>
            <p:spPr bwMode="auto">
              <a:xfrm>
                <a:off x="2211" y="1336"/>
                <a:ext cx="46" cy="64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32"/>
              <p:cNvSpPr>
                <a:spLocks noEditPoints="1"/>
              </p:cNvSpPr>
              <p:nvPr userDrawn="1"/>
            </p:nvSpPr>
            <p:spPr bwMode="auto">
              <a:xfrm>
                <a:off x="2135" y="1335"/>
                <a:ext cx="70" cy="68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33"/>
              <p:cNvSpPr>
                <a:spLocks/>
              </p:cNvSpPr>
              <p:nvPr userDrawn="1"/>
            </p:nvSpPr>
            <p:spPr bwMode="auto">
              <a:xfrm>
                <a:off x="2068" y="1336"/>
                <a:ext cx="55" cy="64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34"/>
              <p:cNvSpPr>
                <a:spLocks/>
              </p:cNvSpPr>
              <p:nvPr userDrawn="1"/>
            </p:nvSpPr>
            <p:spPr bwMode="auto">
              <a:xfrm>
                <a:off x="2001" y="1335"/>
                <a:ext cx="56" cy="68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35"/>
              <p:cNvSpPr>
                <a:spLocks noEditPoints="1"/>
              </p:cNvSpPr>
              <p:nvPr userDrawn="1"/>
            </p:nvSpPr>
            <p:spPr bwMode="auto">
              <a:xfrm>
                <a:off x="1938" y="1335"/>
                <a:ext cx="59" cy="68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36"/>
              <p:cNvSpPr>
                <a:spLocks noEditPoints="1"/>
              </p:cNvSpPr>
              <p:nvPr userDrawn="1"/>
            </p:nvSpPr>
            <p:spPr bwMode="auto">
              <a:xfrm>
                <a:off x="1893" y="1336"/>
                <a:ext cx="40" cy="64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37"/>
              <p:cNvSpPr>
                <a:spLocks/>
              </p:cNvSpPr>
              <p:nvPr userDrawn="1"/>
            </p:nvSpPr>
            <p:spPr bwMode="auto">
              <a:xfrm>
                <a:off x="1836" y="1336"/>
                <a:ext cx="47" cy="64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8"/>
              <p:cNvSpPr>
                <a:spLocks noEditPoints="1"/>
              </p:cNvSpPr>
              <p:nvPr userDrawn="1"/>
            </p:nvSpPr>
            <p:spPr bwMode="auto">
              <a:xfrm>
                <a:off x="2454" y="1595"/>
                <a:ext cx="46" cy="6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9"/>
              <p:cNvSpPr>
                <a:spLocks/>
              </p:cNvSpPr>
              <p:nvPr userDrawn="1"/>
            </p:nvSpPr>
            <p:spPr bwMode="auto">
              <a:xfrm>
                <a:off x="2388" y="1595"/>
                <a:ext cx="56" cy="6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40"/>
              <p:cNvSpPr>
                <a:spLocks/>
              </p:cNvSpPr>
              <p:nvPr userDrawn="1"/>
            </p:nvSpPr>
            <p:spPr bwMode="auto">
              <a:xfrm>
                <a:off x="2316" y="1595"/>
                <a:ext cx="55" cy="6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41"/>
              <p:cNvSpPr>
                <a:spLocks/>
              </p:cNvSpPr>
              <p:nvPr userDrawn="1"/>
            </p:nvSpPr>
            <p:spPr bwMode="auto">
              <a:xfrm>
                <a:off x="2269" y="1595"/>
                <a:ext cx="34" cy="6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42"/>
              <p:cNvSpPr>
                <a:spLocks/>
              </p:cNvSpPr>
              <p:nvPr userDrawn="1"/>
            </p:nvSpPr>
            <p:spPr bwMode="auto">
              <a:xfrm>
                <a:off x="2187" y="1595"/>
                <a:ext cx="66" cy="6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43"/>
              <p:cNvSpPr>
                <a:spLocks/>
              </p:cNvSpPr>
              <p:nvPr userDrawn="1"/>
            </p:nvSpPr>
            <p:spPr bwMode="auto">
              <a:xfrm>
                <a:off x="2162" y="1595"/>
                <a:ext cx="8" cy="6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44"/>
              <p:cNvSpPr>
                <a:spLocks noEditPoints="1"/>
              </p:cNvSpPr>
              <p:nvPr userDrawn="1"/>
            </p:nvSpPr>
            <p:spPr bwMode="auto">
              <a:xfrm>
                <a:off x="2113" y="1595"/>
                <a:ext cx="41" cy="6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45"/>
              <p:cNvSpPr>
                <a:spLocks noEditPoints="1"/>
              </p:cNvSpPr>
              <p:nvPr userDrawn="1"/>
            </p:nvSpPr>
            <p:spPr bwMode="auto">
              <a:xfrm>
                <a:off x="2058" y="1595"/>
                <a:ext cx="42" cy="6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46"/>
              <p:cNvSpPr>
                <a:spLocks noEditPoints="1"/>
              </p:cNvSpPr>
              <p:nvPr userDrawn="1"/>
            </p:nvSpPr>
            <p:spPr bwMode="auto">
              <a:xfrm>
                <a:off x="1977" y="1594"/>
                <a:ext cx="69" cy="66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47"/>
              <p:cNvSpPr>
                <a:spLocks/>
              </p:cNvSpPr>
              <p:nvPr userDrawn="1"/>
            </p:nvSpPr>
            <p:spPr bwMode="auto">
              <a:xfrm>
                <a:off x="1909" y="1595"/>
                <a:ext cx="55" cy="6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8"/>
              <p:cNvSpPr>
                <a:spLocks/>
              </p:cNvSpPr>
              <p:nvPr userDrawn="1"/>
            </p:nvSpPr>
            <p:spPr bwMode="auto">
              <a:xfrm>
                <a:off x="1990" y="774"/>
                <a:ext cx="427" cy="236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9"/>
              <p:cNvSpPr>
                <a:spLocks/>
              </p:cNvSpPr>
              <p:nvPr userDrawn="1"/>
            </p:nvSpPr>
            <p:spPr bwMode="auto">
              <a:xfrm>
                <a:off x="1990" y="928"/>
                <a:ext cx="427" cy="357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2" name="Прямоугольник 61"/>
            <p:cNvSpPr/>
            <p:nvPr userDrawn="1"/>
          </p:nvSpPr>
          <p:spPr>
            <a:xfrm rot="16200000">
              <a:off x="1120775" y="1673225"/>
              <a:ext cx="71438" cy="2312988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63" name="Рисунок 125" descr="1.tif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1300" y="352425"/>
              <a:ext cx="3695700" cy="2220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Прямоугольник 63"/>
            <p:cNvSpPr/>
            <p:nvPr userDrawn="1"/>
          </p:nvSpPr>
          <p:spPr>
            <a:xfrm rot="16200000">
              <a:off x="5846762" y="111126"/>
              <a:ext cx="168275" cy="171450"/>
            </a:xfrm>
            <a:prstGeom prst="rect">
              <a:avLst/>
            </a:prstGeom>
            <a:solidFill>
              <a:srgbClr val="E95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65" name="Прямоугольник 64"/>
          <p:cNvSpPr/>
          <p:nvPr userDrawn="1"/>
        </p:nvSpPr>
        <p:spPr>
          <a:xfrm rot="10800000">
            <a:off x="9072563" y="-19050"/>
            <a:ext cx="71437" cy="26987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64750" y="4166787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rgbClr val="E95E3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5C738E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6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51F697-B3FC-4DDD-A3BD-B5D8CB12CB0B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179513" y="44450"/>
            <a:ext cx="77913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 rot="16200000">
            <a:off x="8505825" y="458788"/>
            <a:ext cx="107950" cy="11874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7383463" y="179388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8" name="Прямоугольник 67"/>
          <p:cNvSpPr/>
          <p:nvPr userDrawn="1"/>
        </p:nvSpPr>
        <p:spPr>
          <a:xfrm rot="16200000">
            <a:off x="7808118" y="1097757"/>
            <a:ext cx="169863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1CA7A-46EA-4FE4-A462-251C13E394C9}" type="datetimeFigureOut">
              <a:rPr lang="ru-RU"/>
              <a:pPr>
                <a:defRPr/>
              </a:pPr>
              <a:t>06.10.2020</a:t>
            </a:fld>
            <a:endParaRPr lang="ru-RU"/>
          </a:p>
        </p:txBody>
      </p:sp>
      <p:sp>
        <p:nvSpPr>
          <p:cNvPr id="70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Прямоугольник 70"/>
          <p:cNvSpPr/>
          <p:nvPr userDrawn="1"/>
        </p:nvSpPr>
        <p:spPr bwMode="white">
          <a:xfrm>
            <a:off x="0" y="6319838"/>
            <a:ext cx="9144000" cy="31908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5575"/>
            <a:ext cx="533400" cy="3524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Прямоугольник 72"/>
          <p:cNvSpPr/>
          <p:nvPr userDrawn="1"/>
        </p:nvSpPr>
        <p:spPr>
          <a:xfrm>
            <a:off x="590550" y="6505575"/>
            <a:ext cx="8553450" cy="352425"/>
          </a:xfrm>
          <a:prstGeom prst="rect">
            <a:avLst/>
          </a:prstGeom>
          <a:solidFill>
            <a:srgbClr val="5C73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 rot="16200000">
            <a:off x="230981" y="6201569"/>
            <a:ext cx="71438" cy="5334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6" name="Прямоугольник 75"/>
          <p:cNvSpPr/>
          <p:nvPr userDrawn="1"/>
        </p:nvSpPr>
        <p:spPr>
          <a:xfrm rot="16200000">
            <a:off x="8841581" y="6201569"/>
            <a:ext cx="71438" cy="5334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-oz.ru/2012/4/funkcionalnaya--gramotnost-shkolnikov-i-problemy-vysshey-shkol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6713" y="4029075"/>
            <a:ext cx="8234362" cy="1743076"/>
          </a:xfrm>
        </p:spPr>
        <p:txBody>
          <a:bodyPr/>
          <a:lstStyle/>
          <a:p>
            <a:pPr algn="ctr"/>
            <a:r>
              <a:rPr lang="ru-RU" sz="2000" b="1" dirty="0" smtClean="0"/>
              <a:t>«Что такое Функциональная грамотность </a:t>
            </a:r>
            <a:br>
              <a:rPr lang="ru-RU" sz="2000" b="1" dirty="0" smtClean="0"/>
            </a:br>
            <a:r>
              <a:rPr lang="ru-RU" sz="2000" b="1" dirty="0" smtClean="0"/>
              <a:t>и как с  ней работать в школе»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1800" b="1" cap="all" dirty="0">
              <a:ln w="9000" cmpd="sng">
                <a:solidFill>
                  <a:srgbClr val="FF330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179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335" y="175647"/>
            <a:ext cx="6847886" cy="737937"/>
          </a:xfrm>
        </p:spPr>
        <p:txBody>
          <a:bodyPr/>
          <a:lstStyle/>
          <a:p>
            <a:r>
              <a:rPr lang="ru-RU" dirty="0" smtClean="0"/>
              <a:t>Пример «Пицца»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1336" y="1193369"/>
            <a:ext cx="8391026" cy="5390311"/>
          </a:xfrm>
        </p:spPr>
        <p:txBody>
          <a:bodyPr/>
          <a:lstStyle/>
          <a:p>
            <a:r>
              <a:rPr lang="ru-RU" sz="2400" dirty="0" smtClean="0"/>
              <a:t>«В пиццерии продаются два вида круглой пиццы, имеющих одинаковую толщину и разные размеры.  Диаметр меньшей пиццы равен 30 см,  и она стоит 30 </a:t>
            </a:r>
            <a:r>
              <a:rPr lang="ru-RU" sz="2400" dirty="0" err="1" smtClean="0"/>
              <a:t>зедов</a:t>
            </a:r>
            <a:r>
              <a:rPr lang="ru-RU" sz="2400" dirty="0" smtClean="0"/>
              <a:t>. Диаметр большей пиццы равен 40 см, и она стоит 40 </a:t>
            </a:r>
            <a:r>
              <a:rPr lang="ru-RU" sz="2400" dirty="0" err="1" smtClean="0"/>
              <a:t>зедов</a:t>
            </a:r>
            <a:r>
              <a:rPr lang="ru-RU" sz="2400" dirty="0" smtClean="0"/>
              <a:t>. Какие пиццы выгоднее продавать хозяину пиццерии? Приведите ваши рассуждения.»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i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10352" y="5043735"/>
            <a:ext cx="1763961" cy="1311533"/>
            <a:chOff x="7236295" y="51470"/>
            <a:chExt cx="1763961" cy="13115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73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21411" y="123987"/>
            <a:ext cx="6532536" cy="922149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000" dirty="0"/>
              <a:t>Финансовая грамотность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43609" y="5500397"/>
            <a:ext cx="7358062" cy="685609"/>
          </a:xfrm>
        </p:spPr>
        <p:txBody>
          <a:bodyPr/>
          <a:lstStyle/>
          <a:p>
            <a:pPr marL="0" indent="0">
              <a:buNone/>
            </a:pPr>
            <a:r>
              <a:rPr lang="ru-RU" sz="2232" i="1" dirty="0"/>
              <a:t>	</a:t>
            </a:r>
            <a:endParaRPr lang="ru-RU" sz="2232" dirty="0"/>
          </a:p>
        </p:txBody>
      </p:sp>
      <p:sp>
        <p:nvSpPr>
          <p:cNvPr id="717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2" y="5693320"/>
            <a:ext cx="2895600" cy="382918"/>
          </a:xfrm>
          <a:noFill/>
        </p:spPr>
        <p:txBody>
          <a:bodyPr/>
          <a:lstStyle/>
          <a:p>
            <a:pPr algn="ctr"/>
            <a:fld id="{EB8D04D6-E0B9-45DA-B6FE-4CEAF69CEE84}" type="slidenum">
              <a:rPr lang="ru-RU" smtClean="0"/>
              <a:pPr algn="ctr"/>
              <a:t>11</a:t>
            </a:fld>
            <a:endParaRPr lang="ru-RU" smtClean="0"/>
          </a:p>
        </p:txBody>
      </p:sp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348711" y="1239059"/>
            <a:ext cx="8438827" cy="3888234"/>
          </a:xfrm>
          <a:prstGeom prst="foldedCorner">
            <a:avLst>
              <a:gd name="adj" fmla="val 1250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76923C"/>
            </a:solidFill>
            <a:round/>
            <a:headEnd/>
            <a:tailEnd/>
          </a:ln>
        </p:spPr>
        <p:txBody>
          <a:bodyPr vert="horz" wrap="square" lIns="147664" tIns="184582" rIns="147664" bIns="184582" numCol="1" anchor="t" anchorCtr="0" compatLnSpc="1">
            <a:prstTxWarp prst="textNoShape">
              <a:avLst/>
            </a:prstTxWarp>
          </a:bodyPr>
          <a:lstStyle/>
          <a:p>
            <a:pPr indent="371143" algn="just" defTabSz="937624"/>
            <a:r>
              <a:rPr lang="ru-RU" sz="2078" i="1" dirty="0"/>
              <a:t>«Финансовая грамотность включает знание и понимание финансовых терминов</a:t>
            </a:r>
            <a:r>
              <a:rPr lang="en-US" sz="2078" i="1" dirty="0"/>
              <a:t>,</a:t>
            </a:r>
            <a:r>
              <a:rPr lang="ru-RU" sz="2078" i="1" dirty="0"/>
              <a:t>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жизни».</a:t>
            </a:r>
            <a:endParaRPr lang="ru-RU" sz="2078" dirty="0"/>
          </a:p>
          <a:p>
            <a:pPr algn="just" defTabSz="937624">
              <a:spcAft>
                <a:spcPts val="1026"/>
              </a:spcAft>
            </a:pPr>
            <a:endParaRPr lang="ru-RU" sz="1847" dirty="0"/>
          </a:p>
        </p:txBody>
      </p:sp>
      <p:pic>
        <p:nvPicPr>
          <p:cNvPr id="6" name="Рисунок 5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55992" y="796604"/>
            <a:ext cx="1349643" cy="41560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7944171" y="5320216"/>
            <a:ext cx="1098956" cy="868868"/>
            <a:chOff x="7236295" y="51470"/>
            <a:chExt cx="1763961" cy="13115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235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803415" y="1045924"/>
            <a:ext cx="7372350" cy="1219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755" tIns="41877" rIns="83755" bIns="41877" anchor="ctr"/>
          <a:lstStyle/>
          <a:p>
            <a:pPr algn="ctr"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r>
              <a:rPr lang="ru-RU" sz="2771" b="1" dirty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Финансовая грамотность: составляющие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76263" y="2376013"/>
            <a:ext cx="7372350" cy="3214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755" tIns="41877" rIns="83755" bIns="41877"/>
          <a:lstStyle/>
          <a:p>
            <a:pPr marL="261719" indent="-261719">
              <a:spcBef>
                <a:spcPts val="733"/>
              </a:spcBef>
              <a:buFont typeface="Wingdings" pitchFamily="2" charset="2"/>
              <a:buChar char="q"/>
              <a:tabLst>
                <a:tab pos="834592" algn="l"/>
                <a:tab pos="1672091" algn="l"/>
                <a:tab pos="2509592" algn="l"/>
                <a:tab pos="3347091" algn="l"/>
                <a:tab pos="4184591" algn="l"/>
                <a:tab pos="5022091" algn="l"/>
                <a:tab pos="5859591" algn="l"/>
                <a:tab pos="6697091" algn="l"/>
                <a:tab pos="7534590" algn="l"/>
                <a:tab pos="8372091" algn="l"/>
                <a:tab pos="9209590" algn="l"/>
              </a:tabLst>
            </a:pPr>
            <a:r>
              <a:rPr lang="ru-RU" sz="2463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Финансовые </a:t>
            </a:r>
            <a:r>
              <a:rPr lang="ru-RU" sz="2463" b="1" i="1" u="sng" dirty="0">
                <a:ea typeface="Droid Sans Fallback" charset="0"/>
                <a:cs typeface="Droid Sans Fallback" charset="0"/>
              </a:rPr>
              <a:t>знания</a:t>
            </a:r>
          </a:p>
          <a:p>
            <a:pPr marL="261719" indent="-261719">
              <a:spcBef>
                <a:spcPts val="321"/>
              </a:spcBef>
              <a:buFont typeface="Wingdings" pitchFamily="2" charset="2"/>
              <a:buChar char="q"/>
              <a:tabLst>
                <a:tab pos="834592" algn="l"/>
                <a:tab pos="1672091" algn="l"/>
                <a:tab pos="2509592" algn="l"/>
                <a:tab pos="3347091" algn="l"/>
                <a:tab pos="4184591" algn="l"/>
                <a:tab pos="5022091" algn="l"/>
                <a:tab pos="5859591" algn="l"/>
                <a:tab pos="6697091" algn="l"/>
                <a:tab pos="7534590" algn="l"/>
                <a:tab pos="8372091" algn="l"/>
                <a:tab pos="9209590" algn="l"/>
              </a:tabLst>
            </a:pPr>
            <a:endParaRPr lang="ru-RU" sz="770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261719" indent="-261719">
              <a:spcBef>
                <a:spcPts val="733"/>
              </a:spcBef>
              <a:buFont typeface="Wingdings" pitchFamily="2" charset="2"/>
              <a:buChar char="q"/>
              <a:tabLst>
                <a:tab pos="834592" algn="l"/>
                <a:tab pos="1672091" algn="l"/>
                <a:tab pos="2509592" algn="l"/>
                <a:tab pos="3347091" algn="l"/>
                <a:tab pos="4184591" algn="l"/>
                <a:tab pos="5022091" algn="l"/>
                <a:tab pos="5859591" algn="l"/>
                <a:tab pos="6697091" algn="l"/>
                <a:tab pos="7534590" algn="l"/>
                <a:tab pos="8372091" algn="l"/>
                <a:tab pos="9209590" algn="l"/>
              </a:tabLst>
            </a:pPr>
            <a:r>
              <a:rPr lang="ru-RU" sz="2463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Когнитивные и практические </a:t>
            </a:r>
            <a:r>
              <a:rPr lang="ru-RU" sz="2463" b="1" i="1" u="sng" dirty="0">
                <a:ea typeface="Droid Sans Fallback" charset="0"/>
                <a:cs typeface="Droid Sans Fallback" charset="0"/>
              </a:rPr>
              <a:t>умения</a:t>
            </a:r>
            <a:r>
              <a:rPr lang="ru-RU" sz="2463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 в работе с финансовыми материалами</a:t>
            </a:r>
          </a:p>
          <a:p>
            <a:pPr marL="261719" indent="-261719">
              <a:spcBef>
                <a:spcPts val="321"/>
              </a:spcBef>
              <a:buFont typeface="Wingdings" pitchFamily="2" charset="2"/>
              <a:buChar char="q"/>
              <a:tabLst>
                <a:tab pos="834592" algn="l"/>
                <a:tab pos="1672091" algn="l"/>
                <a:tab pos="2509592" algn="l"/>
                <a:tab pos="3347091" algn="l"/>
                <a:tab pos="4184591" algn="l"/>
                <a:tab pos="5022091" algn="l"/>
                <a:tab pos="5859591" algn="l"/>
                <a:tab pos="6697091" algn="l"/>
                <a:tab pos="7534590" algn="l"/>
                <a:tab pos="8372091" algn="l"/>
                <a:tab pos="9209590" algn="l"/>
              </a:tabLst>
            </a:pPr>
            <a:endParaRPr lang="ru-RU" sz="770" b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261719" indent="-261719">
              <a:spcBef>
                <a:spcPts val="733"/>
              </a:spcBef>
              <a:buFont typeface="Wingdings" pitchFamily="2" charset="2"/>
              <a:buChar char="q"/>
              <a:tabLst>
                <a:tab pos="834592" algn="l"/>
                <a:tab pos="1672091" algn="l"/>
                <a:tab pos="2509592" algn="l"/>
                <a:tab pos="3347091" algn="l"/>
                <a:tab pos="4184591" algn="l"/>
                <a:tab pos="5022091" algn="l"/>
                <a:tab pos="5859591" algn="l"/>
                <a:tab pos="6697091" algn="l"/>
                <a:tab pos="7534590" algn="l"/>
                <a:tab pos="8372091" algn="l"/>
                <a:tab pos="9209590" algn="l"/>
              </a:tabLst>
            </a:pPr>
            <a:r>
              <a:rPr lang="ru-RU" sz="2463" b="1" i="1" u="sng" dirty="0">
                <a:ea typeface="Droid Sans Fallback" charset="0"/>
                <a:cs typeface="Droid Sans Fallback" charset="0"/>
              </a:rPr>
              <a:t>Способы действия</a:t>
            </a:r>
            <a:r>
              <a:rPr lang="ru-RU" sz="2463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, отвечающие финансовым требованиям повседневной жизни в современном обществе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71625" y="5893714"/>
            <a:ext cx="6000750" cy="234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755" tIns="41877" rIns="83755" bIns="41877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072438" y="5893714"/>
            <a:ext cx="857250" cy="234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436" tIns="42867" rIns="82436" bIns="42867" anchor="ctr"/>
          <a:lstStyle/>
          <a:p>
            <a:pPr algn="r"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endParaRPr lang="en-AU" sz="1077" b="1" dirty="0">
              <a:solidFill>
                <a:srgbClr val="1F497D"/>
              </a:solidFill>
              <a:ea typeface="Droid Sans Fallback" charset="0"/>
              <a:cs typeface="Droid Sans Fallback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750107" y="5183634"/>
            <a:ext cx="1501912" cy="1116841"/>
            <a:chOff x="7236295" y="51470"/>
            <a:chExt cx="1763961" cy="13115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36395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32475" y="154983"/>
            <a:ext cx="6989735" cy="836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755" tIns="41877" rIns="83755" bIns="41877" anchor="ctr"/>
          <a:lstStyle/>
          <a:p>
            <a:pPr algn="ctr"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r>
              <a:rPr lang="ru-RU" sz="3000" b="1" dirty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Финансовая грамотность: </a:t>
            </a:r>
          </a:p>
          <a:p>
            <a:pPr algn="ctr"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r>
              <a:rPr lang="ru-RU" sz="3000" b="1" dirty="0">
                <a:solidFill>
                  <a:schemeClr val="bg1"/>
                </a:solidFill>
                <a:ea typeface="Droid Sans Fallback" charset="0"/>
                <a:cs typeface="Droid Sans Fallback" charset="0"/>
              </a:rPr>
              <a:t>акцент на повседневные ситуации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5498" y="1363852"/>
            <a:ext cx="8528503" cy="2896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755" tIns="41877" rIns="83755" bIns="41877"/>
          <a:lstStyle/>
          <a:p>
            <a:pPr marL="263173" indent="-261719">
              <a:spcBef>
                <a:spcPts val="321"/>
              </a:spcBef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endParaRPr lang="ru-RU" sz="1308" b="1" i="1" dirty="0">
              <a:solidFill>
                <a:srgbClr val="0000FF"/>
              </a:solidFill>
              <a:latin typeface="Arial Narrow" pitchFamily="34" charset="0"/>
              <a:ea typeface="Droid Sans Fallback" charset="0"/>
              <a:cs typeface="Droid Sans Fallback" charset="0"/>
            </a:endParaRPr>
          </a:p>
          <a:p>
            <a:pPr marL="263173" indent="-261719">
              <a:spcBef>
                <a:spcPts val="733"/>
              </a:spcBef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r>
              <a:rPr lang="ru-RU" sz="2463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Акцент на повседневные ситуации </a:t>
            </a:r>
          </a:p>
          <a:p>
            <a:pPr marL="263173" indent="-261719">
              <a:spcBef>
                <a:spcPts val="733"/>
              </a:spcBef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r>
              <a:rPr lang="ru-RU" sz="2463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решения </a:t>
            </a:r>
            <a:r>
              <a:rPr lang="ru-RU" sz="2463" b="1" i="1" dirty="0">
                <a:ea typeface="Droid Sans Fallback" charset="0"/>
                <a:cs typeface="Droid Sans Fallback" charset="0"/>
              </a:rPr>
              <a:t>собственных и домашних (семейных) </a:t>
            </a:r>
          </a:p>
          <a:p>
            <a:pPr marL="263173" indent="-261719">
              <a:spcBef>
                <a:spcPts val="733"/>
              </a:spcBef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r>
              <a:rPr lang="ru-RU" sz="2463" b="1" i="1" dirty="0">
                <a:ea typeface="Droid Sans Fallback" charset="0"/>
                <a:cs typeface="Droid Sans Fallback" charset="0"/>
              </a:rPr>
              <a:t>ф</a:t>
            </a:r>
            <a:r>
              <a:rPr lang="ru-RU" sz="2463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инансовых вопросов</a:t>
            </a:r>
          </a:p>
          <a:p>
            <a:pPr marL="263173" indent="-261719">
              <a:spcBef>
                <a:spcPts val="733"/>
              </a:spcBef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endParaRPr lang="ru-RU" sz="2463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263173" indent="-261719">
              <a:spcBef>
                <a:spcPts val="733"/>
              </a:spcBef>
              <a:buFont typeface="Wingdings" pitchFamily="2" charset="2"/>
              <a:buChar char=""/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r>
              <a:rPr lang="ru-RU" sz="2463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	покупка товаров и услуг</a:t>
            </a:r>
          </a:p>
          <a:p>
            <a:pPr marL="263173" indent="-261719">
              <a:spcBef>
                <a:spcPts val="733"/>
              </a:spcBef>
              <a:buFont typeface="Wingdings" pitchFamily="2" charset="2"/>
              <a:buChar char=""/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r>
              <a:rPr lang="ru-RU" sz="2463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	управление семейным бюджетом</a:t>
            </a:r>
          </a:p>
          <a:p>
            <a:pPr marL="263173" indent="-261719">
              <a:spcBef>
                <a:spcPts val="733"/>
              </a:spcBef>
              <a:buFont typeface="Wingdings" pitchFamily="2" charset="2"/>
              <a:buChar char=""/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r>
              <a:rPr lang="ru-RU" sz="2463" b="1" i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	планирование финансовых дел      и др.</a:t>
            </a:r>
          </a:p>
          <a:p>
            <a:pPr marL="263173" indent="-261719">
              <a:spcBef>
                <a:spcPts val="733"/>
              </a:spcBef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endParaRPr lang="ru-RU" sz="2924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263173" indent="-261719">
              <a:spcBef>
                <a:spcPts val="733"/>
              </a:spcBef>
              <a:tabLst>
                <a:tab pos="836046" algn="l"/>
                <a:tab pos="1673546" algn="l"/>
                <a:tab pos="2511046" algn="l"/>
                <a:tab pos="3348546" algn="l"/>
                <a:tab pos="4186046" algn="l"/>
                <a:tab pos="5023546" algn="l"/>
                <a:tab pos="5861045" algn="l"/>
                <a:tab pos="6698545" algn="l"/>
                <a:tab pos="7536045" algn="l"/>
                <a:tab pos="8373545" algn="l"/>
                <a:tab pos="9211045" algn="l"/>
              </a:tabLst>
            </a:pPr>
            <a:endParaRPr lang="ru-RU" sz="2924" b="1" i="1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072438" y="5893714"/>
            <a:ext cx="857250" cy="234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436" tIns="42867" rIns="82436" bIns="42867" anchor="ctr"/>
          <a:lstStyle/>
          <a:p>
            <a:pPr algn="r"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endParaRPr lang="en-AU" sz="1077" b="1" dirty="0">
              <a:solidFill>
                <a:srgbClr val="1F497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46778" y="3701669"/>
            <a:ext cx="7372350" cy="861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436" tIns="42867" rIns="82436" bIns="42867" anchor="ctr"/>
          <a:lstStyle/>
          <a:p>
            <a:pPr algn="ctr"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endParaRPr lang="ru-RU" sz="4002" b="1" dirty="0">
              <a:solidFill>
                <a:srgbClr val="1F497D"/>
              </a:solidFill>
              <a:ea typeface="Droid Sans Fallback" charset="0"/>
              <a:cs typeface="Droid Sans Fallback" charset="0"/>
            </a:endParaRPr>
          </a:p>
          <a:p>
            <a:pPr algn="ctr">
              <a:tabLst>
                <a:tab pos="0" algn="l"/>
                <a:tab pos="837499" algn="l"/>
                <a:tab pos="1675000" algn="l"/>
                <a:tab pos="2512499" algn="l"/>
                <a:tab pos="3350000" algn="l"/>
                <a:tab pos="4187499" algn="l"/>
                <a:tab pos="5024999" algn="l"/>
                <a:tab pos="5862499" algn="l"/>
                <a:tab pos="6699999" algn="l"/>
                <a:tab pos="7537499" algn="l"/>
                <a:tab pos="8374998" algn="l"/>
                <a:tab pos="9212498" algn="l"/>
              </a:tabLst>
            </a:pPr>
            <a:endParaRPr lang="ru-RU" sz="4002" b="1" dirty="0">
              <a:solidFill>
                <a:srgbClr val="1F497D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76375" y="4774318"/>
            <a:ext cx="7372350" cy="565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436" tIns="42867" rIns="82436" bIns="42867"/>
          <a:lstStyle/>
          <a:p>
            <a:pPr marL="261719" indent="-261719">
              <a:spcBef>
                <a:spcPts val="733"/>
              </a:spcBef>
              <a:tabLst>
                <a:tab pos="261719" algn="l"/>
                <a:tab pos="1099219" algn="l"/>
                <a:tab pos="1936718" algn="l"/>
                <a:tab pos="2774218" algn="l"/>
                <a:tab pos="3611718" algn="l"/>
                <a:tab pos="4449218" algn="l"/>
                <a:tab pos="5286718" algn="l"/>
                <a:tab pos="6124217" algn="l"/>
                <a:tab pos="6961718" algn="l"/>
                <a:tab pos="7799217" algn="l"/>
                <a:tab pos="8636717" algn="l"/>
                <a:tab pos="9474217" algn="l"/>
              </a:tabLst>
            </a:pPr>
            <a:endParaRPr lang="ru-RU" sz="2924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pPr marL="261719" indent="-261719">
              <a:spcBef>
                <a:spcPts val="733"/>
              </a:spcBef>
              <a:tabLst>
                <a:tab pos="261719" algn="l"/>
                <a:tab pos="1099219" algn="l"/>
                <a:tab pos="1936718" algn="l"/>
                <a:tab pos="2774218" algn="l"/>
                <a:tab pos="3611718" algn="l"/>
                <a:tab pos="4449218" algn="l"/>
                <a:tab pos="5286718" algn="l"/>
                <a:tab pos="6124217" algn="l"/>
                <a:tab pos="6961718" algn="l"/>
                <a:tab pos="7799217" algn="l"/>
                <a:tab pos="8636717" algn="l"/>
                <a:tab pos="9474217" algn="l"/>
              </a:tabLst>
            </a:pPr>
            <a:endParaRPr lang="ru-RU" sz="2924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7756902" y="5310850"/>
            <a:ext cx="1277187" cy="1085844"/>
            <a:chOff x="7236295" y="51470"/>
            <a:chExt cx="1763961" cy="13115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8262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471" y="1469572"/>
            <a:ext cx="8147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−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teroko.ru/images/def_g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" y="1877785"/>
            <a:ext cx="9126583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2481943"/>
            <a:ext cx="8752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способность нестандартно воспринимать окружающий мир и генерировать принципиально новые идеи. Исходя из этого определения, можно выделить два ключевых понятия: «нестандартное восприятие» и «новые идеи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детерминанты качества и два направления изменений с нацпроекте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defRPr/>
            </a:pPr>
            <a:r>
              <a:rPr lang="ru-RU" dirty="0"/>
              <a:t>Качество школьного образования в основном определяется качеством профессиональной подготовки педагогов</a:t>
            </a:r>
          </a:p>
          <a:p>
            <a:pPr marL="725316" indent="-725316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/>
              <a:t>(по результатам </a:t>
            </a:r>
            <a:r>
              <a:rPr lang="en-US" i="1" dirty="0"/>
              <a:t>PISA)</a:t>
            </a:r>
            <a:endParaRPr lang="ru-RU" i="1" dirty="0"/>
          </a:p>
          <a:p>
            <a:pPr marL="725316" indent="-725316">
              <a:lnSpc>
                <a:spcPct val="80000"/>
              </a:lnSpc>
              <a:defRPr/>
            </a:pPr>
            <a:endParaRPr lang="ru-RU" sz="1600" dirty="0"/>
          </a:p>
          <a:p>
            <a:pPr marL="725316" indent="-725316">
              <a:lnSpc>
                <a:spcPct val="80000"/>
              </a:lnSpc>
              <a:defRPr/>
            </a:pPr>
            <a:r>
              <a:rPr lang="ru-RU" dirty="0"/>
              <a:t>Качество 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dirty="0"/>
          </a:p>
          <a:p>
            <a:pPr marL="725316" indent="-725316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dirty="0"/>
              <a:t>(по резу</a:t>
            </a:r>
            <a:r>
              <a:rPr lang="ru-RU" i="1" dirty="0"/>
              <a:t>льтатам </a:t>
            </a:r>
            <a:r>
              <a:rPr lang="en-US" i="1" dirty="0"/>
              <a:t>ITL</a:t>
            </a:r>
            <a:r>
              <a:rPr lang="ru-RU" i="1" dirty="0"/>
              <a:t>, </a:t>
            </a:r>
            <a:r>
              <a:rPr lang="en-US" i="1" dirty="0"/>
              <a:t>PISA</a:t>
            </a:r>
            <a:r>
              <a:rPr lang="ru-RU" i="1" dirty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99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1478" y="290119"/>
            <a:ext cx="8729847" cy="712269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Навыки </a:t>
            </a:r>
            <a:r>
              <a:rPr lang="en-US" sz="2400" dirty="0" smtClean="0"/>
              <a:t>XXI</a:t>
            </a:r>
            <a:r>
              <a:rPr lang="ru-RU" sz="2400" dirty="0" smtClean="0"/>
              <a:t> века</a:t>
            </a:r>
            <a:endParaRPr lang="en-GB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862240" y="1376412"/>
            <a:ext cx="7409887" cy="4716380"/>
          </a:xfrm>
          <a:prstGeom prst="roundRect">
            <a:avLst/>
          </a:prstGeom>
          <a:noFill/>
          <a:ln w="177800">
            <a:solidFill>
              <a:srgbClr val="D4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5523" y="1440433"/>
            <a:ext cx="7324826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185797"/>
                </a:solidFill>
              </a:rPr>
              <a:t>Навыки </a:t>
            </a:r>
            <a:r>
              <a:rPr lang="en-US" sz="2000" b="1" dirty="0">
                <a:solidFill>
                  <a:srgbClr val="185797"/>
                </a:solidFill>
              </a:rPr>
              <a:t>XXI</a:t>
            </a:r>
            <a:r>
              <a:rPr lang="ru-RU" sz="2000" b="1" dirty="0">
                <a:solidFill>
                  <a:srgbClr val="185797"/>
                </a:solidFill>
              </a:rPr>
              <a:t> века</a:t>
            </a:r>
            <a:endParaRPr lang="en-GB" sz="2000" b="1" dirty="0">
              <a:solidFill>
                <a:srgbClr val="18579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6" t="15345" r="15904" b="65305"/>
          <a:stretch/>
        </p:blipFill>
        <p:spPr>
          <a:xfrm>
            <a:off x="1275663" y="1742171"/>
            <a:ext cx="6563795" cy="11165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85524" y="2802292"/>
            <a:ext cx="2634432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Фундаментальные знания</a:t>
            </a:r>
            <a:endParaRPr lang="en-GB" sz="15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rgbClr val="185797"/>
                </a:solidFill>
              </a:rPr>
              <a:t>Как ученики применяют ключевые навыки  в повседневной жизни</a:t>
            </a:r>
            <a:r>
              <a:rPr lang="en-SG" sz="1200" dirty="0">
                <a:solidFill>
                  <a:srgbClr val="185797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600" dirty="0">
                <a:solidFill>
                  <a:srgbClr val="185797"/>
                </a:solidFill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9903" y="2802291"/>
            <a:ext cx="2244292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Компетенции</a:t>
            </a:r>
            <a:endParaRPr lang="en-GB" sz="15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rgbClr val="185797"/>
                </a:solidFill>
              </a:rPr>
              <a:t>Как ученики решают сложные задачи</a:t>
            </a:r>
            <a:endParaRPr lang="en-GB" sz="1600" dirty="0">
              <a:solidFill>
                <a:srgbClr val="185797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195" y="2802290"/>
            <a:ext cx="2244292" cy="34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Черты характера</a:t>
            </a:r>
            <a:endParaRPr lang="en-GB" sz="1500" b="1" dirty="0">
              <a:solidFill>
                <a:srgbClr val="185797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>
                <a:solidFill>
                  <a:srgbClr val="185797"/>
                </a:solidFill>
              </a:rPr>
              <a:t>Как ученики решают задачи в изменяющихся условиях</a:t>
            </a:r>
            <a:endParaRPr lang="en-GB" sz="1600" dirty="0">
              <a:solidFill>
                <a:srgbClr val="185797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8500" y="5936105"/>
            <a:ext cx="2608727" cy="349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500" b="1" dirty="0">
                <a:solidFill>
                  <a:srgbClr val="185797"/>
                </a:solidFill>
              </a:rPr>
              <a:t>Непрерывное образование</a:t>
            </a:r>
            <a:endParaRPr lang="en-GB" sz="1600" dirty="0">
              <a:solidFill>
                <a:srgbClr val="185797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51288" y="3426594"/>
            <a:ext cx="2150556" cy="2414269"/>
            <a:chOff x="1337913" y="3426594"/>
            <a:chExt cx="2150556" cy="2414269"/>
          </a:xfrm>
        </p:grpSpPr>
        <p:sp>
          <p:nvSpPr>
            <p:cNvPr id="4" name="Rounded Rectangle 3"/>
            <p:cNvSpPr/>
            <p:nvPr/>
          </p:nvSpPr>
          <p:spPr>
            <a:xfrm>
              <a:off x="1337913" y="3426594"/>
              <a:ext cx="2143542" cy="2414269"/>
            </a:xfrm>
            <a:prstGeom prst="roundRect">
              <a:avLst>
                <a:gd name="adj" fmla="val 4992"/>
              </a:avLst>
            </a:prstGeom>
            <a:solidFill>
              <a:srgbClr val="A44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742432" y="3532431"/>
              <a:ext cx="1738701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1. </a:t>
              </a:r>
              <a:r>
                <a:rPr lang="ru-RU" sz="1200" dirty="0">
                  <a:solidFill>
                    <a:schemeClr val="bg1"/>
                  </a:solidFill>
                </a:rPr>
                <a:t>Языковая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4716" y="3531002"/>
              <a:ext cx="414528" cy="2188464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742432" y="3924371"/>
              <a:ext cx="1664108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2. </a:t>
              </a:r>
              <a:r>
                <a:rPr lang="ru-RU" sz="1200" dirty="0">
                  <a:solidFill>
                    <a:schemeClr val="bg1"/>
                  </a:solidFill>
                </a:rPr>
                <a:t>Математическая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742432" y="4282956"/>
              <a:ext cx="1723944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3. </a:t>
              </a:r>
              <a:r>
                <a:rPr lang="ru-RU" sz="1200" dirty="0">
                  <a:solidFill>
                    <a:schemeClr val="bg1"/>
                  </a:solidFill>
                </a:rPr>
                <a:t>Естественно-научная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742431" y="4637825"/>
              <a:ext cx="1679832" cy="3441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4. </a:t>
              </a:r>
              <a:r>
                <a:rPr lang="ru-RU" sz="1200" dirty="0">
                  <a:solidFill>
                    <a:schemeClr val="bg1"/>
                  </a:solidFill>
                </a:rPr>
                <a:t>ИКТ-грамотность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742433" y="5020510"/>
              <a:ext cx="1746036" cy="2738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5. </a:t>
              </a:r>
              <a:r>
                <a:rPr lang="ru-RU" sz="1200" dirty="0">
                  <a:solidFill>
                    <a:schemeClr val="bg1"/>
                  </a:solidFill>
                </a:rPr>
                <a:t>Финансовая 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1742432" y="5511762"/>
              <a:ext cx="1701924" cy="1038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6. </a:t>
              </a:r>
              <a:r>
                <a:rPr lang="ru-RU" sz="1200" dirty="0">
                  <a:solidFill>
                    <a:schemeClr val="bg1"/>
                  </a:solidFill>
                </a:rPr>
                <a:t>Культурная и гражданская  грамотность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01037" y="3425685"/>
            <a:ext cx="2143542" cy="1771958"/>
            <a:chOff x="3664664" y="3425685"/>
            <a:chExt cx="2143542" cy="1771958"/>
          </a:xfrm>
        </p:grpSpPr>
        <p:sp>
          <p:nvSpPr>
            <p:cNvPr id="35" name="Rounded Rectangle 34"/>
            <p:cNvSpPr/>
            <p:nvPr/>
          </p:nvSpPr>
          <p:spPr>
            <a:xfrm>
              <a:off x="3664664" y="3425685"/>
              <a:ext cx="2143542" cy="1771958"/>
            </a:xfrm>
            <a:prstGeom prst="roundRect">
              <a:avLst>
                <a:gd name="adj" fmla="val 4992"/>
              </a:avLst>
            </a:prstGeom>
            <a:solidFill>
              <a:srgbClr val="F78F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184021" y="356859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7. </a:t>
              </a:r>
              <a:r>
                <a:rPr lang="ru-RU" sz="1200" dirty="0">
                  <a:solidFill>
                    <a:schemeClr val="bg1"/>
                  </a:solidFill>
                </a:rPr>
                <a:t>Критическое мышление</a:t>
              </a:r>
              <a:r>
                <a:rPr lang="en-SG" sz="1200" dirty="0">
                  <a:solidFill>
                    <a:schemeClr val="bg1"/>
                  </a:solidFill>
                </a:rPr>
                <a:t>/ </a:t>
              </a:r>
              <a:endParaRPr lang="ru-RU" sz="1200" dirty="0">
                <a:solidFill>
                  <a:schemeClr val="bg1"/>
                </a:solidFill>
              </a:endParaRPr>
            </a:p>
            <a:p>
              <a:pPr marL="0" indent="0">
                <a:spcBef>
                  <a:spcPts val="0"/>
                </a:spcBef>
                <a:buNone/>
              </a:pPr>
              <a:r>
                <a:rPr lang="ru-RU" sz="1200" dirty="0">
                  <a:solidFill>
                    <a:schemeClr val="bg1"/>
                  </a:solidFill>
                </a:rPr>
                <a:t>решение проблем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169263" y="392346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8. </a:t>
              </a:r>
              <a:r>
                <a:rPr lang="ru-RU" sz="1200" dirty="0">
                  <a:solidFill>
                    <a:schemeClr val="bg1"/>
                  </a:solidFill>
                </a:rPr>
                <a:t>Креативность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4169263" y="428204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9. </a:t>
              </a:r>
              <a:r>
                <a:rPr lang="ru-RU" sz="1200" dirty="0">
                  <a:solidFill>
                    <a:schemeClr val="bg1"/>
                  </a:solidFill>
                </a:rPr>
                <a:t>Коммуникация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4135826" y="4636915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10. </a:t>
              </a:r>
              <a:r>
                <a:rPr lang="ru-RU" sz="1200" dirty="0">
                  <a:solidFill>
                    <a:schemeClr val="bg1"/>
                  </a:solidFill>
                </a:rPr>
                <a:t>Сотрудничество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76228" y="3470062"/>
              <a:ext cx="414528" cy="1520952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326" y="3529182"/>
            <a:ext cx="414528" cy="21884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754281" y="3426594"/>
            <a:ext cx="2517844" cy="2414269"/>
            <a:chOff x="5705545" y="3426594"/>
            <a:chExt cx="2315292" cy="2414269"/>
          </a:xfrm>
        </p:grpSpPr>
        <p:sp>
          <p:nvSpPr>
            <p:cNvPr id="46" name="Rounded Rectangle 45"/>
            <p:cNvSpPr/>
            <p:nvPr/>
          </p:nvSpPr>
          <p:spPr>
            <a:xfrm>
              <a:off x="5705545" y="3426594"/>
              <a:ext cx="2143542" cy="2414269"/>
            </a:xfrm>
            <a:prstGeom prst="roundRect">
              <a:avLst>
                <a:gd name="adj" fmla="val 4992"/>
              </a:avLst>
            </a:prstGeom>
            <a:solidFill>
              <a:srgbClr val="0193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6217888" y="3567682"/>
              <a:ext cx="1802949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11. </a:t>
              </a:r>
              <a:r>
                <a:rPr lang="ru-RU" sz="1200" dirty="0">
                  <a:solidFill>
                    <a:schemeClr val="bg1"/>
                  </a:solidFill>
                </a:rPr>
                <a:t>Любознательность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6203130" y="3922551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12. </a:t>
              </a:r>
              <a:r>
                <a:rPr lang="ru-RU" sz="1200" dirty="0">
                  <a:solidFill>
                    <a:schemeClr val="bg1"/>
                  </a:solidFill>
                </a:rPr>
                <a:t>Инициативность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6203130" y="4281136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13. </a:t>
              </a:r>
              <a:r>
                <a:rPr lang="ru-RU" sz="1200" dirty="0">
                  <a:solidFill>
                    <a:schemeClr val="bg1"/>
                  </a:solidFill>
                </a:rPr>
                <a:t>Упорство/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ru-RU" sz="1200" dirty="0">
                  <a:solidFill>
                    <a:schemeClr val="bg1"/>
                  </a:solidFill>
                </a:rPr>
                <a:t>настойчивость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6218853" y="4636005"/>
              <a:ext cx="163023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14.</a:t>
              </a:r>
              <a:r>
                <a:rPr lang="ru-RU" sz="1200" dirty="0">
                  <a:solidFill>
                    <a:schemeClr val="bg1"/>
                  </a:solidFill>
                </a:rPr>
                <a:t> Приспособляемость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6225223" y="4981962"/>
              <a:ext cx="1623863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15. </a:t>
              </a:r>
              <a:r>
                <a:rPr lang="ru-RU" sz="1200" dirty="0">
                  <a:solidFill>
                    <a:schemeClr val="bg1"/>
                  </a:solidFill>
                </a:rPr>
                <a:t>Лидерство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6229305" y="5388223"/>
              <a:ext cx="1564027" cy="3498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SG" sz="1200" dirty="0">
                  <a:solidFill>
                    <a:schemeClr val="bg1"/>
                  </a:solidFill>
                </a:rPr>
                <a:t>16. </a:t>
              </a:r>
              <a:r>
                <a:rPr lang="ru-RU" sz="1200" dirty="0">
                  <a:solidFill>
                    <a:schemeClr val="bg1"/>
                  </a:solidFill>
                </a:rPr>
                <a:t>Социо-культурная осведомленность</a:t>
              </a:r>
              <a:endParaRPr lang="en-SG" sz="1200" dirty="0">
                <a:solidFill>
                  <a:schemeClr val="bg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99102" y="3497095"/>
              <a:ext cx="432816" cy="2282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08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А. А. Леонтьев: 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</a:t>
            </a:r>
            <a:r>
              <a:rPr lang="ru-RU" sz="2400" u="sng" dirty="0">
                <a:hlinkClick r:id="rId3"/>
              </a:rPr>
              <a:t>[</a:t>
            </a:r>
            <a:r>
              <a:rPr lang="ru-RU" sz="2400" i="1" dirty="0"/>
              <a:t>Образовательная система «Школа 2100». Педагогика здравого смысла / под ред. А. А. Леонтьева. М.: </a:t>
            </a:r>
            <a:r>
              <a:rPr lang="ru-RU" sz="2400" i="1" dirty="0" err="1"/>
              <a:t>Баласс</a:t>
            </a:r>
            <a:r>
              <a:rPr lang="ru-RU" sz="2400" i="1" dirty="0"/>
              <a:t>, 2003. С. 35</a:t>
            </a:r>
            <a:r>
              <a:rPr lang="ru-RU" sz="2400" i="1" dirty="0" smtClean="0"/>
              <a:t>.</a:t>
            </a:r>
            <a:r>
              <a:rPr lang="ru-RU" sz="2400" i="1" u="sng" dirty="0" smtClean="0">
                <a:hlinkClick r:id="rId3"/>
              </a:rPr>
              <a:t>]</a:t>
            </a:r>
            <a:endParaRPr lang="ru-RU" sz="2400" i="1" u="sng" dirty="0" smtClean="0"/>
          </a:p>
          <a:p>
            <a:pPr marL="0" indent="0">
              <a:buNone/>
            </a:pPr>
            <a:endParaRPr lang="ru-RU" sz="2400" i="1" u="sng" dirty="0"/>
          </a:p>
          <a:p>
            <a:pPr marL="0" indent="0">
              <a:buNone/>
            </a:pPr>
            <a:r>
              <a:rPr lang="ru-RU" sz="2400" dirty="0"/>
              <a:t>Функциональная грамотность проявляется НЕ в воспроизведении освоенных знаний, умений или навыков, а в их применении во вне учебных ситуациях.</a:t>
            </a:r>
          </a:p>
          <a:p>
            <a:pPr marL="0" indent="0">
              <a:buNone/>
            </a:pPr>
            <a:endParaRPr lang="ru-RU" sz="2400" i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11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ОСНОВНЫЕ НАПРВЛЕНИЯ ФОРМИРОВАНИЯ ФУНКЦИОНАЛЬНОЙ ГРАМОТНОСТИ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42" y="1262713"/>
            <a:ext cx="8512176" cy="4640163"/>
          </a:xfrm>
        </p:spPr>
        <p:txBody>
          <a:bodyPr/>
          <a:lstStyle/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600" dirty="0"/>
              <a:t>Математическая грамотность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600" b="1" dirty="0"/>
              <a:t>Читательская грамотность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600" dirty="0"/>
              <a:t>Естественнонаучная </a:t>
            </a:r>
            <a:r>
              <a:rPr lang="ru-RU" sz="2600" dirty="0" smtClean="0"/>
              <a:t>грамотность</a:t>
            </a:r>
            <a:endParaRPr lang="ru-RU" sz="2600" dirty="0"/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600" b="1" dirty="0"/>
              <a:t>Финансовая </a:t>
            </a:r>
            <a:r>
              <a:rPr lang="ru-RU" sz="2600" b="1" dirty="0" smtClean="0"/>
              <a:t>грамотность</a:t>
            </a:r>
            <a:endParaRPr lang="ru-RU" sz="2600" b="1" dirty="0"/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600" dirty="0"/>
              <a:t>Глобальные компетенции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r>
              <a:rPr lang="ru-RU" sz="2600" dirty="0"/>
              <a:t>Креативное </a:t>
            </a:r>
            <a:r>
              <a:rPr lang="ru-RU" sz="2600" dirty="0" smtClean="0"/>
              <a:t>мышление</a:t>
            </a:r>
          </a:p>
          <a:p>
            <a:pPr marL="309544" indent="-309544" defTabSz="686759">
              <a:spcBef>
                <a:spcPts val="644"/>
              </a:spcBef>
              <a:defRPr sz="4100"/>
            </a:pPr>
            <a:endParaRPr lang="ru-RU" sz="2600" dirty="0"/>
          </a:p>
          <a:p>
            <a:pPr marL="0" indent="0" defTabSz="686759">
              <a:spcBef>
                <a:spcPts val="644"/>
              </a:spcBef>
              <a:buNone/>
              <a:defRPr sz="4100"/>
            </a:pPr>
            <a:endParaRPr lang="ru-RU" sz="2600" dirty="0"/>
          </a:p>
          <a:p>
            <a:pPr marL="0" indent="0">
              <a:buNone/>
            </a:pPr>
            <a:endParaRPr lang="ru-RU" sz="2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440609" y="5152223"/>
            <a:ext cx="1763961" cy="1311533"/>
            <a:chOff x="7236295" y="51470"/>
            <a:chExt cx="1763961" cy="13115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40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382" y="-60234"/>
            <a:ext cx="7306557" cy="1245597"/>
          </a:xfrm>
        </p:spPr>
        <p:txBody>
          <a:bodyPr>
            <a:normAutofit/>
          </a:bodyPr>
          <a:lstStyle/>
          <a:p>
            <a:r>
              <a:rPr lang="ru-RU" dirty="0"/>
              <a:t>Что такое естественнонаучная грамотность?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9382" y="1408868"/>
            <a:ext cx="8738940" cy="4272681"/>
          </a:xfrm>
        </p:spPr>
        <p:txBody>
          <a:bodyPr>
            <a:noAutofit/>
          </a:bodyPr>
          <a:lstStyle/>
          <a:p>
            <a:pPr marL="0" indent="0" defTabSz="892358">
              <a:lnSpc>
                <a:spcPct val="90000"/>
              </a:lnSpc>
              <a:spcBef>
                <a:spcPts val="1200"/>
              </a:spcBef>
              <a:buNone/>
              <a:defRPr sz="4100"/>
            </a:pPr>
            <a:r>
              <a:rPr lang="ru-RU" altLang="ru-RU" sz="2400" b="1" dirty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Естественнонаучная грамотность 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– это способность человека занимать </a:t>
            </a:r>
            <a:r>
              <a:rPr lang="ru-RU" altLang="ru-RU" sz="2400" b="1" dirty="0">
                <a:solidFill>
                  <a:srgbClr val="002060"/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активную гражданскую позицию</a:t>
            </a:r>
            <a:r>
              <a:rPr lang="ru-RU" altLang="ru-RU" sz="2400" dirty="0">
                <a:solidFill>
                  <a:srgbClr val="002060"/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по вопросам, связанным с </a:t>
            </a:r>
            <a:r>
              <a:rPr lang="ru-RU" altLang="ru-RU" sz="24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применением достижений </a:t>
            </a:r>
            <a:r>
              <a:rPr lang="ru-RU" altLang="ru-RU" sz="2400" b="1" dirty="0" smtClean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естественных наук</a:t>
            </a:r>
            <a:r>
              <a:rPr lang="ru-RU" altLang="ru-RU" sz="24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 его </a:t>
            </a:r>
            <a:r>
              <a:rPr lang="ru-RU" altLang="ru-RU" sz="2400" b="1" dirty="0">
                <a:solidFill>
                  <a:srgbClr val="002060"/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готовность</a:t>
            </a:r>
            <a:r>
              <a:rPr lang="ru-RU" altLang="ru-RU" sz="2400" dirty="0">
                <a:solidFill>
                  <a:srgbClr val="002060"/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интересоваться</a:t>
            </a:r>
            <a:r>
              <a:rPr lang="ru-RU" altLang="ru-RU" sz="2400" dirty="0">
                <a:solidFill>
                  <a:srgbClr val="002060"/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естественнонаучными </a:t>
            </a:r>
            <a:r>
              <a:rPr lang="ru-RU" altLang="ru-RU" sz="2400" b="1" dirty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идеями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. </a:t>
            </a:r>
            <a:endParaRPr lang="ru-RU" sz="2400" dirty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  <a:p>
            <a:pPr marL="0" indent="0" defTabSz="892358">
              <a:lnSpc>
                <a:spcPct val="90000"/>
              </a:lnSpc>
              <a:spcBef>
                <a:spcPts val="1200"/>
              </a:spcBef>
              <a:buNone/>
              <a:defRPr sz="4100"/>
            </a:pPr>
            <a:r>
              <a:rPr lang="ru-RU" altLang="ru-RU" sz="2400" b="1" dirty="0" smtClean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Естественнонаучно </a:t>
            </a:r>
            <a:r>
              <a:rPr lang="ru-RU" altLang="ru-RU" sz="2400" b="1" dirty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грамотный человек 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стремится </a:t>
            </a:r>
            <a:r>
              <a:rPr lang="ru-RU" altLang="ru-RU" sz="2400" b="1" dirty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участвовать</a:t>
            </a:r>
            <a:r>
              <a:rPr lang="ru-RU" altLang="ru-RU" sz="2400" dirty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в аргументированном обсуждении проблем, относящихся к </a:t>
            </a:r>
            <a:r>
              <a:rPr lang="ru-RU" altLang="ru-RU" sz="2400" b="1" dirty="0">
                <a:solidFill>
                  <a:srgbClr val="002060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естественным наукам и технологиям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что требует от </a:t>
            </a:r>
            <a:r>
              <a:rPr lang="ru-RU" altLang="ru-RU" sz="24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него следующих компетенций: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</a:t>
            </a:r>
            <a:r>
              <a:rPr lang="ru-RU" altLang="ru-RU" sz="24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аучно объяснять явления;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</a:t>
            </a:r>
            <a:r>
              <a:rPr lang="ru-RU" altLang="ru-RU" sz="24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онимать основные особенности естественнонаучного исследования;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</a:t>
            </a:r>
            <a:r>
              <a:rPr lang="ru-RU" altLang="ru-RU" sz="2400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нтерпретировать данные и использовать научные доказательства для получения выводов.</a:t>
            </a: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endParaRPr lang="ru-RU" altLang="ru-RU" sz="2400" dirty="0" smtClean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  <a:p>
            <a:pPr marL="402214" indent="-402214" defTabSz="892358">
              <a:lnSpc>
                <a:spcPct val="90000"/>
              </a:lnSpc>
              <a:spcBef>
                <a:spcPts val="1200"/>
              </a:spcBef>
              <a:defRPr sz="4100"/>
            </a:pPr>
            <a:endParaRPr lang="ru-RU" altLang="ru-RU" sz="2400" dirty="0" smtClean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479354" y="5105728"/>
            <a:ext cx="1763961" cy="1311533"/>
            <a:chOff x="7236295" y="51470"/>
            <a:chExt cx="1763961" cy="13115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48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85" y="255723"/>
            <a:ext cx="7244658" cy="898902"/>
          </a:xfrm>
        </p:spPr>
        <p:txBody>
          <a:bodyPr>
            <a:normAutofit/>
          </a:bodyPr>
          <a:lstStyle/>
          <a:p>
            <a:r>
              <a:rPr lang="ru-RU" dirty="0" smtClean="0"/>
              <a:t>Естественнонаучная грамотность!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58320"/>
            <a:ext cx="7035801" cy="4383044"/>
          </a:xfrm>
        </p:spPr>
        <p:txBody>
          <a:bodyPr/>
          <a:lstStyle/>
          <a:p>
            <a:pPr lvl="0"/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Основная цель школьного естественнонаучного образования в большинстве стран</a:t>
            </a:r>
          </a:p>
          <a:p>
            <a:pPr lvl="0"/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Это не синоним естественнонаучных знаний и умений. Это знания и умения – в действии!</a:t>
            </a:r>
          </a:p>
          <a:p>
            <a:pPr lvl="0"/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И не просто в действии,</a:t>
            </a:r>
            <a:br>
              <a:rPr lang="ru-RU" sz="2400" b="1" dirty="0">
                <a:latin typeface="Calibri Light" pitchFamily="34" charset="0"/>
                <a:cs typeface="Calibri Light" pitchFamily="34" charset="0"/>
              </a:rPr>
            </a:br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а в действии применительно</a:t>
            </a:r>
            <a:br>
              <a:rPr lang="ru-RU" sz="2400" b="1" dirty="0">
                <a:latin typeface="Calibri Light" pitchFamily="34" charset="0"/>
                <a:cs typeface="Calibri Light" pitchFamily="34" charset="0"/>
              </a:rPr>
            </a:br>
            <a:r>
              <a:rPr lang="ru-RU" sz="2400" b="1" dirty="0">
                <a:latin typeface="Calibri Light" pitchFamily="34" charset="0"/>
                <a:cs typeface="Calibri Light" pitchFamily="34" charset="0"/>
              </a:rPr>
              <a:t>к реальным задачам</a:t>
            </a:r>
          </a:p>
          <a:p>
            <a:endParaRPr lang="en-US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384143" y="5144473"/>
            <a:ext cx="1763961" cy="1311533"/>
            <a:chOff x="7236295" y="51470"/>
            <a:chExt cx="1763961" cy="13115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63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7" y="233257"/>
            <a:ext cx="8532302" cy="893051"/>
          </a:xfrm>
        </p:spPr>
        <p:txBody>
          <a:bodyPr>
            <a:noAutofit/>
          </a:bodyPr>
          <a:lstStyle/>
          <a:p>
            <a:r>
              <a:rPr lang="ru-RU" dirty="0"/>
              <a:t>В чем разница между традиционным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подходом </a:t>
            </a:r>
            <a:r>
              <a:rPr lang="ru-RU" dirty="0"/>
              <a:t>и </a:t>
            </a:r>
            <a:r>
              <a:rPr lang="ru-RU" dirty="0" smtClean="0"/>
              <a:t>естественнонаучной</a:t>
            </a:r>
            <a:r>
              <a:rPr lang="en-US" dirty="0" smtClean="0"/>
              <a:t> </a:t>
            </a:r>
            <a:r>
              <a:rPr lang="ru-RU" dirty="0" smtClean="0"/>
              <a:t>грамотностью</a:t>
            </a:r>
            <a:r>
              <a:rPr lang="ru-RU" dirty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433593"/>
            <a:ext cx="3394331" cy="44339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Традиционный вопрос:</a:t>
            </a:r>
          </a:p>
          <a:p>
            <a:pPr marL="0" indent="0">
              <a:buNone/>
            </a:pPr>
            <a:endParaRPr lang="ru-RU" sz="3800" dirty="0" smtClean="0">
              <a:solidFill>
                <a:srgbClr val="002060"/>
              </a:solidFill>
            </a:endParaRPr>
          </a:p>
          <a:p>
            <a:r>
              <a:rPr lang="ru-RU" sz="3800" dirty="0"/>
              <a:t>Из каких элементов состоит клетка</a:t>
            </a:r>
            <a:r>
              <a:rPr lang="ru-RU" sz="3800" dirty="0" smtClean="0"/>
              <a:t>?</a:t>
            </a:r>
          </a:p>
          <a:p>
            <a:endParaRPr lang="ru-RU" sz="3800" dirty="0"/>
          </a:p>
          <a:p>
            <a:endParaRPr lang="ru-RU" sz="3800" dirty="0"/>
          </a:p>
          <a:p>
            <a:r>
              <a:rPr lang="ru-RU" sz="3800" dirty="0"/>
              <a:t>Сформулируйте 1-й закон Ньютона </a:t>
            </a:r>
          </a:p>
          <a:p>
            <a:endParaRPr lang="ru-RU" sz="3800" dirty="0"/>
          </a:p>
          <a:p>
            <a:r>
              <a:rPr lang="ru-RU" sz="3800" dirty="0"/>
              <a:t>Напишите формулу, устанавливающую связь между скоростью, периодом и длиной звуковой волны. 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4057" y="1433593"/>
            <a:ext cx="4821573" cy="44339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Вопрос по естественнонаучной грамотности:</a:t>
            </a:r>
          </a:p>
          <a:p>
            <a:r>
              <a:rPr lang="ru-RU" sz="3800" dirty="0"/>
              <a:t>На какой элемент клетки воздействуют ученые, чтобы изменить наследуемые признаки организма?</a:t>
            </a:r>
          </a:p>
          <a:p>
            <a:endParaRPr lang="ru-RU" sz="3800" dirty="0"/>
          </a:p>
          <a:p>
            <a:r>
              <a:rPr lang="ru-RU" sz="3800" dirty="0"/>
              <a:t>Почему надо обязательно пристегиваться в автомобиле? </a:t>
            </a:r>
          </a:p>
          <a:p>
            <a:endParaRPr lang="ru-RU" sz="3800" dirty="0"/>
          </a:p>
          <a:p>
            <a:r>
              <a:rPr lang="ru-RU" sz="3800" dirty="0"/>
              <a:t>Как и через какое время мы можем узнать о землетрясении, произошедшем за тысячи километров? </a:t>
            </a:r>
            <a:endParaRPr lang="en-US" sz="3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380039" y="5211729"/>
            <a:ext cx="1763961" cy="1311533"/>
            <a:chOff x="7236295" y="51470"/>
            <a:chExt cx="1763961" cy="13115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845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17" y="110533"/>
            <a:ext cx="8536981" cy="101309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Умения, </a:t>
            </a:r>
            <a:r>
              <a:rPr lang="ru-RU" sz="3000" dirty="0"/>
              <a:t>характеризующих естественнонаучную грамотность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317356"/>
            <a:ext cx="7442201" cy="4691558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Объяснение </a:t>
            </a:r>
            <a:r>
              <a:rPr lang="ru-RU" sz="2400" b="1" dirty="0" smtClean="0"/>
              <a:t>естественнонаучных </a:t>
            </a:r>
            <a:r>
              <a:rPr lang="ru-RU" sz="2400" b="1" dirty="0"/>
              <a:t>явлений </a:t>
            </a:r>
            <a:r>
              <a:rPr lang="ru-RU" sz="2400" dirty="0"/>
              <a:t>на основе имеющихся научных знаний, а также </a:t>
            </a:r>
            <a:r>
              <a:rPr lang="ru-RU" sz="2400" b="1" dirty="0"/>
              <a:t>прогнозирование</a:t>
            </a:r>
            <a:r>
              <a:rPr lang="ru-RU" sz="2400" dirty="0"/>
              <a:t> изменений.</a:t>
            </a:r>
          </a:p>
          <a:p>
            <a:pPr lvl="0"/>
            <a:r>
              <a:rPr lang="ru-RU" sz="2400" dirty="0"/>
              <a:t>Распознавание научных вопросов и </a:t>
            </a:r>
            <a:r>
              <a:rPr lang="ru-RU" sz="2400" b="1" dirty="0" smtClean="0"/>
              <a:t>понимание основных особенностей </a:t>
            </a:r>
            <a:r>
              <a:rPr lang="ru-RU" sz="2400" b="1" dirty="0"/>
              <a:t>естественнонаучного исследования.</a:t>
            </a:r>
          </a:p>
          <a:p>
            <a:r>
              <a:rPr lang="ru-RU" sz="2400" b="1" dirty="0"/>
              <a:t>Интерпретация данных</a:t>
            </a:r>
            <a:r>
              <a:rPr lang="ru-RU" sz="2400" dirty="0"/>
              <a:t> и использование научных доказательств для получения выводов. </a:t>
            </a:r>
            <a:endParaRPr lang="en-US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380039" y="5082480"/>
            <a:ext cx="1763961" cy="1311533"/>
            <a:chOff x="7236295" y="51470"/>
            <a:chExt cx="1763961" cy="13115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50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839" y="131735"/>
            <a:ext cx="7921591" cy="955104"/>
          </a:xfrm>
        </p:spPr>
        <p:txBody>
          <a:bodyPr/>
          <a:lstStyle/>
          <a:p>
            <a:r>
              <a:rPr lang="ru-RU" dirty="0" smtClean="0"/>
              <a:t>Математическая грамотность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471" y="1325105"/>
            <a:ext cx="8389640" cy="52489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«Математическая грамотность – это способность индивидуума </a:t>
            </a:r>
            <a:r>
              <a:rPr lang="ru-RU" sz="2400" b="1" dirty="0" smtClean="0"/>
              <a:t>проводить математические рассуждения </a:t>
            </a:r>
            <a:r>
              <a:rPr lang="ru-RU" sz="2400" dirty="0" smtClean="0"/>
              <a:t> и </a:t>
            </a:r>
            <a:r>
              <a:rPr lang="ru-RU" sz="2400" b="1" dirty="0" smtClean="0"/>
              <a:t>формулировать, применять, интерпретировать математику </a:t>
            </a:r>
            <a:r>
              <a:rPr lang="ru-RU" sz="2400" dirty="0" smtClean="0"/>
              <a:t>для решения проблем в разнообразных контекстах реального мира. </a:t>
            </a:r>
          </a:p>
          <a:p>
            <a:pPr>
              <a:buNone/>
            </a:pPr>
            <a:r>
              <a:rPr lang="ru-RU" sz="2400" dirty="0" smtClean="0"/>
              <a:t>Она включает использование математических понятий, процедур, фактов и инструментов, чтобы описать, объяснить и предсказать явления. </a:t>
            </a:r>
          </a:p>
          <a:p>
            <a:pPr>
              <a:buNone/>
            </a:pPr>
            <a:r>
              <a:rPr lang="ru-RU" sz="2400" dirty="0" smtClean="0"/>
              <a:t>Она 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гражданину.»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18100" y="5183220"/>
            <a:ext cx="1763961" cy="1311533"/>
            <a:chOff x="7236295" y="51470"/>
            <a:chExt cx="1763961" cy="13115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22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2447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3670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4893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611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7341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8564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9788" algn="l" defTabSz="1042447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48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9684</TotalTime>
  <Words>812</Words>
  <Application>Microsoft Office PowerPoint</Application>
  <PresentationFormat>Экран (4:3)</PresentationFormat>
  <Paragraphs>123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5_ипк новый</vt:lpstr>
      <vt:lpstr>«Что такое Функциональная грамотность  и как с  ней работать в школе»   </vt:lpstr>
      <vt:lpstr>Навыки XXI века</vt:lpstr>
      <vt:lpstr>ФУНКЦИОНАЛЬНАЯ ГРАМОТНОСТЬ</vt:lpstr>
      <vt:lpstr>ОСНОВНЫЕ НАПРВЛЕНИЯ ФОРМИРОВАНИЯ ФУНКЦИОНАЛЬНОЙ ГРАМОТНОСТИ </vt:lpstr>
      <vt:lpstr>Что такое естественнонаучная грамотность?</vt:lpstr>
      <vt:lpstr>Естественнонаучная грамотность!</vt:lpstr>
      <vt:lpstr>В чем разница между традиционным  подходом и естественнонаучной грамотностью? </vt:lpstr>
      <vt:lpstr>Умения, характеризующих естественнонаучную грамотность </vt:lpstr>
      <vt:lpstr>Математическая грамотность</vt:lpstr>
      <vt:lpstr>Пример «Пицца»</vt:lpstr>
      <vt:lpstr>Финансовая грамотность </vt:lpstr>
      <vt:lpstr>Слайд 12</vt:lpstr>
      <vt:lpstr>Слайд 13</vt:lpstr>
      <vt:lpstr>Слайд 14</vt:lpstr>
      <vt:lpstr>Слайд 15</vt:lpstr>
      <vt:lpstr>Слайд 16</vt:lpstr>
      <vt:lpstr>Главные детерминанты качества и два направления изменений с нацпроекте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Пользователь</cp:lastModifiedBy>
  <cp:revision>597</cp:revision>
  <cp:lastPrinted>2019-04-25T04:52:24Z</cp:lastPrinted>
  <dcterms:created xsi:type="dcterms:W3CDTF">2013-10-16T01:52:50Z</dcterms:created>
  <dcterms:modified xsi:type="dcterms:W3CDTF">2020-10-06T06:52:24Z</dcterms:modified>
</cp:coreProperties>
</file>